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Lato"/>
      <p:regular r:id="rId21"/>
      <p:bold r:id="rId22"/>
      <p:italic r:id="rId23"/>
      <p:boldItalic r:id="rId24"/>
    </p:embeddedFont>
    <p:embeddedFont>
      <p:font typeface="Urbanist Medium"/>
      <p:regular r:id="rId25"/>
      <p:bold r:id="rId26"/>
      <p:italic r:id="rId27"/>
      <p:boldItalic r:id="rId28"/>
    </p:embeddedFont>
    <p:embeddedFont>
      <p:font typeface="Urbanis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UrbanistMedium-bold.fntdata"/><Relationship Id="rId25" Type="http://schemas.openxmlformats.org/officeDocument/2006/relationships/font" Target="fonts/UrbanistMedium-regular.fntdata"/><Relationship Id="rId28" Type="http://schemas.openxmlformats.org/officeDocument/2006/relationships/font" Target="fonts/UrbanistMedium-boldItalic.fntdata"/><Relationship Id="rId27" Type="http://schemas.openxmlformats.org/officeDocument/2006/relationships/font" Target="fonts/Urbanist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Urbanis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rbanist-italic.fntdata"/><Relationship Id="rId30" Type="http://schemas.openxmlformats.org/officeDocument/2006/relationships/font" Target="fonts/Urbanis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Urbanis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15.png"/><Relationship Id="rId6" Type="http://schemas.openxmlformats.org/officeDocument/2006/relationships/image" Target="../media/image3.pn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15.png"/><Relationship Id="rId6" Type="http://schemas.openxmlformats.org/officeDocument/2006/relationships/image" Target="../media/image3.png"/><Relationship Id="rId7"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18.png"/><Relationship Id="rId6"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3.png"/><Relationship Id="rId8"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2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0.png"/><Relationship Id="rId11" Type="http://schemas.openxmlformats.org/officeDocument/2006/relationships/image" Target="../media/image3.png"/><Relationship Id="rId10" Type="http://schemas.openxmlformats.org/officeDocument/2006/relationships/image" Target="../media/image7.png"/><Relationship Id="rId9"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15.png"/><Relationship Id="rId6" Type="http://schemas.openxmlformats.org/officeDocument/2006/relationships/image" Target="../media/image3.png"/><Relationship Id="rId7"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22.png"/><Relationship Id="rId6" Type="http://schemas.openxmlformats.org/officeDocument/2006/relationships/image" Target="../media/image3.png"/><Relationship Id="rId7"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1190386" y="2205930"/>
            <a:ext cx="9811226" cy="94297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6750" u="none" cap="none" strike="noStrike">
                <a:solidFill>
                  <a:srgbClr val="F8FAFC"/>
                </a:solidFill>
                <a:latin typeface="Urbanist"/>
                <a:ea typeface="Urbanist"/>
                <a:cs typeface="Urbanist"/>
                <a:sym typeface="Urbanist"/>
              </a:rPr>
              <a:t>The </a:t>
            </a:r>
            <a:r>
              <a:rPr b="1" i="0" lang="en-US" sz="6750" u="none" cap="none" strike="noStrike">
                <a:solidFill>
                  <a:srgbClr val="10B981"/>
                </a:solidFill>
                <a:latin typeface="Urbanist"/>
                <a:ea typeface="Urbanist"/>
                <a:cs typeface="Urbanist"/>
                <a:sym typeface="Urbanist"/>
              </a:rPr>
              <a:t>S.O.A.R.</a:t>
            </a:r>
            <a:r>
              <a:rPr b="1" i="0" lang="en-US" sz="6750" u="none" cap="none" strike="noStrike">
                <a:solidFill>
                  <a:srgbClr val="F8FAFC"/>
                </a:solidFill>
                <a:latin typeface="Urbanist"/>
                <a:ea typeface="Urbanist"/>
                <a:cs typeface="Urbanist"/>
                <a:sym typeface="Urbanist"/>
              </a:rPr>
              <a:t> Framework</a:t>
            </a:r>
            <a:endParaRPr/>
          </a:p>
        </p:txBody>
      </p:sp>
      <p:sp>
        <p:nvSpPr>
          <p:cNvPr id="86" name="Google Shape;86;p13"/>
          <p:cNvSpPr txBox="1"/>
          <p:nvPr/>
        </p:nvSpPr>
        <p:spPr>
          <a:xfrm>
            <a:off x="3447150" y="3983150"/>
            <a:ext cx="5297700" cy="116340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lang="en-US" sz="3150">
                <a:solidFill>
                  <a:srgbClr val="94A3B8"/>
                </a:solidFill>
                <a:latin typeface="Urbanist Medium"/>
                <a:ea typeface="Urbanist Medium"/>
                <a:cs typeface="Urbanist Medium"/>
                <a:sym typeface="Urbanist Medium"/>
              </a:rPr>
              <a:t>Using AI to fuel the human connection</a:t>
            </a:r>
            <a:endParaRPr/>
          </a:p>
        </p:txBody>
      </p:sp>
      <p:pic>
        <p:nvPicPr>
          <p:cNvPr id="87" name="Google Shape;87;p13" title="AtibaLogoMainColorWhite.png"/>
          <p:cNvPicPr preferRelativeResize="0"/>
          <p:nvPr/>
        </p:nvPicPr>
        <p:blipFill>
          <a:blip r:embed="rId4">
            <a:alphaModFix/>
          </a:blip>
          <a:stretch>
            <a:fillRect/>
          </a:stretch>
        </p:blipFill>
        <p:spPr>
          <a:xfrm>
            <a:off x="9515428" y="304573"/>
            <a:ext cx="2436070" cy="63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204" name="Shape 204"/>
        <p:cNvGrpSpPr/>
        <p:nvPr/>
      </p:nvGrpSpPr>
      <p:grpSpPr>
        <a:xfrm>
          <a:off x="0" y="0"/>
          <a:ext cx="0" cy="0"/>
          <a:chOff x="0" y="0"/>
          <a:chExt cx="0" cy="0"/>
        </a:xfrm>
      </p:grpSpPr>
      <p:pic>
        <p:nvPicPr>
          <p:cNvPr descr="image.png" id="205" name="Google Shape;205;p2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06" name="Google Shape;206;p22"/>
          <p:cNvPicPr preferRelativeResize="0"/>
          <p:nvPr/>
        </p:nvPicPr>
        <p:blipFill rotWithShape="1">
          <a:blip r:embed="rId4">
            <a:alphaModFix/>
          </a:blip>
          <a:srcRect b="0" l="0" r="0" t="0"/>
          <a:stretch/>
        </p:blipFill>
        <p:spPr>
          <a:xfrm>
            <a:off x="762000" y="1590675"/>
            <a:ext cx="5000625" cy="1887735"/>
          </a:xfrm>
          <a:prstGeom prst="rect">
            <a:avLst/>
          </a:prstGeom>
          <a:noFill/>
          <a:ln>
            <a:noFill/>
          </a:ln>
        </p:spPr>
      </p:pic>
      <p:pic>
        <p:nvPicPr>
          <p:cNvPr descr="image.png" id="207" name="Google Shape;207;p22"/>
          <p:cNvPicPr preferRelativeResize="0"/>
          <p:nvPr/>
        </p:nvPicPr>
        <p:blipFill rotWithShape="1">
          <a:blip r:embed="rId5">
            <a:alphaModFix/>
          </a:blip>
          <a:srcRect b="0" l="0" r="0" t="0"/>
          <a:stretch/>
        </p:blipFill>
        <p:spPr>
          <a:xfrm>
            <a:off x="762000" y="3716535"/>
            <a:ext cx="5000625" cy="2207716"/>
          </a:xfrm>
          <a:prstGeom prst="rect">
            <a:avLst/>
          </a:prstGeom>
          <a:noFill/>
          <a:ln>
            <a:noFill/>
          </a:ln>
        </p:spPr>
      </p:pic>
      <p:sp>
        <p:nvSpPr>
          <p:cNvPr id="208" name="Google Shape;208;p22"/>
          <p:cNvSpPr txBox="1"/>
          <p:nvPr/>
        </p:nvSpPr>
        <p:spPr>
          <a:xfrm>
            <a:off x="762000" y="6210000"/>
            <a:ext cx="84438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94A3B8"/>
                </a:solidFill>
                <a:latin typeface="Lato"/>
                <a:ea typeface="Lato"/>
                <a:cs typeface="Lato"/>
                <a:sym typeface="Lato"/>
              </a:rPr>
              <a:t>"Be the most prepared person in the room without spending 5 hours prep-time."</a:t>
            </a:r>
            <a:endParaRPr/>
          </a:p>
        </p:txBody>
      </p:sp>
      <p:sp>
        <p:nvSpPr>
          <p:cNvPr id="209" name="Google Shape;209;p22"/>
          <p:cNvSpPr txBox="1"/>
          <p:nvPr/>
        </p:nvSpPr>
        <p:spPr>
          <a:xfrm>
            <a:off x="1104900" y="1876425"/>
            <a:ext cx="4590573"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EC4899"/>
                </a:solidFill>
                <a:latin typeface="Urbanist"/>
                <a:ea typeface="Urbanist"/>
                <a:cs typeface="Urbanist"/>
                <a:sym typeface="Urbanist"/>
              </a:rPr>
              <a:t>The Problem: Lost Context</a:t>
            </a:r>
            <a:endParaRPr/>
          </a:p>
        </p:txBody>
      </p:sp>
      <p:sp>
        <p:nvSpPr>
          <p:cNvPr id="210" name="Google Shape;210;p22"/>
          <p:cNvSpPr txBox="1"/>
          <p:nvPr/>
        </p:nvSpPr>
        <p:spPr>
          <a:xfrm>
            <a:off x="1104900" y="2324100"/>
            <a:ext cx="4371975" cy="6399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Going into a 2nd meeting forgetting the specific pain points mentioned in the 1st.</a:t>
            </a:r>
            <a:endParaRPr/>
          </a:p>
        </p:txBody>
      </p:sp>
      <p:sp>
        <p:nvSpPr>
          <p:cNvPr id="211" name="Google Shape;211;p22"/>
          <p:cNvSpPr txBox="1"/>
          <p:nvPr/>
        </p:nvSpPr>
        <p:spPr>
          <a:xfrm>
            <a:off x="1104900" y="4002285"/>
            <a:ext cx="4590573"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10B981"/>
                </a:solidFill>
                <a:latin typeface="Urbanist"/>
                <a:ea typeface="Urbanist"/>
                <a:cs typeface="Urbanist"/>
                <a:sym typeface="Urbanist"/>
              </a:rPr>
              <a:t>The Solution: Copilot &amp; Einstein</a:t>
            </a:r>
            <a:endParaRPr/>
          </a:p>
        </p:txBody>
      </p:sp>
      <p:sp>
        <p:nvSpPr>
          <p:cNvPr id="212" name="Google Shape;212;p22"/>
          <p:cNvSpPr txBox="1"/>
          <p:nvPr/>
        </p:nvSpPr>
        <p:spPr>
          <a:xfrm>
            <a:off x="1104900" y="4449960"/>
            <a:ext cx="4371975" cy="95994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CBD5E1"/>
                </a:solidFill>
                <a:latin typeface="Lato"/>
                <a:ea typeface="Lato"/>
                <a:cs typeface="Lato"/>
                <a:sym typeface="Lato"/>
              </a:rPr>
              <a:t>Microsoft Copilot</a:t>
            </a:r>
            <a:r>
              <a:rPr b="0" i="0" lang="en-US" sz="1800" u="none" cap="none" strike="noStrike">
                <a:solidFill>
                  <a:srgbClr val="CBD5E1"/>
                </a:solidFill>
                <a:latin typeface="Lato"/>
                <a:ea typeface="Lato"/>
                <a:cs typeface="Lato"/>
                <a:sym typeface="Lato"/>
              </a:rPr>
              <a:t> summarizes Teams recordings in seconds. </a:t>
            </a:r>
            <a:r>
              <a:rPr b="1" i="0" lang="en-US" sz="1800" u="none" cap="none" strike="noStrike">
                <a:solidFill>
                  <a:srgbClr val="CBD5E1"/>
                </a:solidFill>
                <a:latin typeface="Lato"/>
                <a:ea typeface="Lato"/>
                <a:cs typeface="Lato"/>
                <a:sym typeface="Lato"/>
              </a:rPr>
              <a:t>Salesforce Einstein</a:t>
            </a:r>
            <a:r>
              <a:rPr b="0" i="0" lang="en-US" sz="1800" u="none" cap="none" strike="noStrike">
                <a:solidFill>
                  <a:srgbClr val="CBD5E1"/>
                </a:solidFill>
                <a:latin typeface="Lato"/>
                <a:ea typeface="Lato"/>
                <a:cs typeface="Lato"/>
                <a:sym typeface="Lato"/>
              </a:rPr>
              <a:t> flags deal health based on engagement.</a:t>
            </a:r>
            <a:endParaRPr/>
          </a:p>
        </p:txBody>
      </p:sp>
      <p:sp>
        <p:nvSpPr>
          <p:cNvPr id="213" name="Google Shape;213;p22"/>
          <p:cNvSpPr txBox="1"/>
          <p:nvPr/>
        </p:nvSpPr>
        <p:spPr>
          <a:xfrm>
            <a:off x="1000125" y="571500"/>
            <a:ext cx="10951368" cy="590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900" u="none" cap="none" strike="noStrike">
                <a:solidFill>
                  <a:srgbClr val="F8FAFC"/>
                </a:solidFill>
                <a:latin typeface="Urbanist"/>
                <a:ea typeface="Urbanist"/>
                <a:cs typeface="Urbanist"/>
                <a:sym typeface="Urbanist"/>
              </a:rPr>
              <a:t>WINNING THE MEETING</a:t>
            </a:r>
            <a:endParaRPr/>
          </a:p>
        </p:txBody>
      </p:sp>
      <p:sp>
        <p:nvSpPr>
          <p:cNvPr id="214" name="Google Shape;214;p22"/>
          <p:cNvSpPr/>
          <p:nvPr/>
        </p:nvSpPr>
        <p:spPr>
          <a:xfrm>
            <a:off x="762000" y="571500"/>
            <a:ext cx="95250" cy="590550"/>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15" name="Google Shape;215;p22" title="AtibaLogoMainColorWhite.png"/>
          <p:cNvPicPr preferRelativeResize="0"/>
          <p:nvPr/>
        </p:nvPicPr>
        <p:blipFill>
          <a:blip r:embed="rId6">
            <a:alphaModFix/>
          </a:blip>
          <a:stretch>
            <a:fillRect/>
          </a:stretch>
        </p:blipFill>
        <p:spPr>
          <a:xfrm>
            <a:off x="9515428" y="304573"/>
            <a:ext cx="2436070" cy="639950"/>
          </a:xfrm>
          <a:prstGeom prst="rect">
            <a:avLst/>
          </a:prstGeom>
          <a:noFill/>
          <a:ln>
            <a:noFill/>
          </a:ln>
        </p:spPr>
      </p:pic>
      <p:pic>
        <p:nvPicPr>
          <p:cNvPr id="216" name="Google Shape;216;p22"/>
          <p:cNvPicPr preferRelativeResize="0"/>
          <p:nvPr/>
        </p:nvPicPr>
        <p:blipFill>
          <a:blip r:embed="rId7">
            <a:alphaModFix/>
          </a:blip>
          <a:stretch>
            <a:fillRect/>
          </a:stretch>
        </p:blipFill>
        <p:spPr>
          <a:xfrm>
            <a:off x="6901350" y="1590675"/>
            <a:ext cx="4445100" cy="4445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220" name="Shape 220"/>
        <p:cNvGrpSpPr/>
        <p:nvPr/>
      </p:nvGrpSpPr>
      <p:grpSpPr>
        <a:xfrm>
          <a:off x="0" y="0"/>
          <a:ext cx="0" cy="0"/>
          <a:chOff x="0" y="0"/>
          <a:chExt cx="0" cy="0"/>
        </a:xfrm>
      </p:grpSpPr>
      <p:pic>
        <p:nvPicPr>
          <p:cNvPr descr="image.png" id="221" name="Google Shape;221;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2" name="Google Shape;222;p23"/>
          <p:cNvSpPr txBox="1"/>
          <p:nvPr/>
        </p:nvSpPr>
        <p:spPr>
          <a:xfrm>
            <a:off x="495300" y="2002184"/>
            <a:ext cx="11201400" cy="12668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8250" u="none" cap="none" strike="noStrike">
                <a:solidFill>
                  <a:srgbClr val="EC4899"/>
                </a:solidFill>
                <a:latin typeface="Urbanist"/>
                <a:ea typeface="Urbanist"/>
                <a:cs typeface="Urbanist"/>
                <a:sym typeface="Urbanist"/>
              </a:rPr>
              <a:t>PHASE 4: RETAIN</a:t>
            </a:r>
            <a:endParaRPr/>
          </a:p>
        </p:txBody>
      </p:sp>
      <p:sp>
        <p:nvSpPr>
          <p:cNvPr id="223" name="Google Shape;223;p23"/>
          <p:cNvSpPr/>
          <p:nvPr/>
        </p:nvSpPr>
        <p:spPr>
          <a:xfrm>
            <a:off x="5381625" y="3650009"/>
            <a:ext cx="1428750" cy="47625"/>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4" name="Google Shape;224;p23"/>
          <p:cNvSpPr txBox="1"/>
          <p:nvPr/>
        </p:nvSpPr>
        <p:spPr>
          <a:xfrm>
            <a:off x="762000" y="4307234"/>
            <a:ext cx="10668000" cy="3199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Proactive Relationship Health</a:t>
            </a:r>
            <a:endParaRPr/>
          </a:p>
        </p:txBody>
      </p:sp>
      <p:pic>
        <p:nvPicPr>
          <p:cNvPr id="225" name="Google Shape;225;p23" title="AtibaLogoMainColorWhite.png"/>
          <p:cNvPicPr preferRelativeResize="0"/>
          <p:nvPr/>
        </p:nvPicPr>
        <p:blipFill>
          <a:blip r:embed="rId4">
            <a:alphaModFix/>
          </a:blip>
          <a:stretch>
            <a:fillRect/>
          </a:stretch>
        </p:blipFill>
        <p:spPr>
          <a:xfrm>
            <a:off x="9515428" y="304573"/>
            <a:ext cx="2436070" cy="639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229" name="Shape 229"/>
        <p:cNvGrpSpPr/>
        <p:nvPr/>
      </p:nvGrpSpPr>
      <p:grpSpPr>
        <a:xfrm>
          <a:off x="0" y="0"/>
          <a:ext cx="0" cy="0"/>
          <a:chOff x="0" y="0"/>
          <a:chExt cx="0" cy="0"/>
        </a:xfrm>
      </p:grpSpPr>
      <p:pic>
        <p:nvPicPr>
          <p:cNvPr descr="image.png" id="230" name="Google Shape;230;p2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31" name="Google Shape;231;p24"/>
          <p:cNvPicPr preferRelativeResize="0"/>
          <p:nvPr/>
        </p:nvPicPr>
        <p:blipFill rotWithShape="1">
          <a:blip r:embed="rId4">
            <a:alphaModFix/>
          </a:blip>
          <a:srcRect b="0" l="0" r="0" t="0"/>
          <a:stretch/>
        </p:blipFill>
        <p:spPr>
          <a:xfrm>
            <a:off x="762000" y="1590675"/>
            <a:ext cx="5000625" cy="1887735"/>
          </a:xfrm>
          <a:prstGeom prst="rect">
            <a:avLst/>
          </a:prstGeom>
          <a:noFill/>
          <a:ln>
            <a:noFill/>
          </a:ln>
        </p:spPr>
      </p:pic>
      <p:pic>
        <p:nvPicPr>
          <p:cNvPr descr="image.png" id="232" name="Google Shape;232;p24"/>
          <p:cNvPicPr preferRelativeResize="0"/>
          <p:nvPr/>
        </p:nvPicPr>
        <p:blipFill rotWithShape="1">
          <a:blip r:embed="rId5">
            <a:alphaModFix/>
          </a:blip>
          <a:srcRect b="0" l="0" r="0" t="0"/>
          <a:stretch/>
        </p:blipFill>
        <p:spPr>
          <a:xfrm>
            <a:off x="762000" y="3716524"/>
            <a:ext cx="5000625" cy="2290437"/>
          </a:xfrm>
          <a:prstGeom prst="rect">
            <a:avLst/>
          </a:prstGeom>
          <a:noFill/>
          <a:ln>
            <a:noFill/>
          </a:ln>
        </p:spPr>
      </p:pic>
      <p:sp>
        <p:nvSpPr>
          <p:cNvPr id="233" name="Google Shape;233;p24"/>
          <p:cNvSpPr txBox="1"/>
          <p:nvPr/>
        </p:nvSpPr>
        <p:spPr>
          <a:xfrm>
            <a:off x="762000" y="6210000"/>
            <a:ext cx="75243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94A3B8"/>
                </a:solidFill>
                <a:latin typeface="Lato"/>
                <a:ea typeface="Lato"/>
                <a:cs typeface="Lato"/>
                <a:sym typeface="Lato"/>
              </a:rPr>
              <a:t>"Automation ensures the relationship lives in the CRM, not just your head."</a:t>
            </a:r>
            <a:endParaRPr/>
          </a:p>
        </p:txBody>
      </p:sp>
      <p:sp>
        <p:nvSpPr>
          <p:cNvPr id="234" name="Google Shape;234;p24"/>
          <p:cNvSpPr txBox="1"/>
          <p:nvPr/>
        </p:nvSpPr>
        <p:spPr>
          <a:xfrm>
            <a:off x="1104900" y="1876425"/>
            <a:ext cx="4590573"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EC4899"/>
                </a:solidFill>
                <a:latin typeface="Urbanist"/>
                <a:ea typeface="Urbanist"/>
                <a:cs typeface="Urbanist"/>
                <a:sym typeface="Urbanist"/>
              </a:rPr>
              <a:t>The Problem: Data Silos</a:t>
            </a:r>
            <a:endParaRPr/>
          </a:p>
        </p:txBody>
      </p:sp>
      <p:sp>
        <p:nvSpPr>
          <p:cNvPr id="235" name="Google Shape;235;p24"/>
          <p:cNvSpPr txBox="1"/>
          <p:nvPr/>
        </p:nvSpPr>
        <p:spPr>
          <a:xfrm>
            <a:off x="1104900" y="2324100"/>
            <a:ext cx="4371975" cy="6399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Client information scattered across Google Drive, Salesforce, and text messages.</a:t>
            </a:r>
            <a:endParaRPr/>
          </a:p>
        </p:txBody>
      </p:sp>
      <p:sp>
        <p:nvSpPr>
          <p:cNvPr id="236" name="Google Shape;236;p24"/>
          <p:cNvSpPr txBox="1"/>
          <p:nvPr/>
        </p:nvSpPr>
        <p:spPr>
          <a:xfrm>
            <a:off x="1104900" y="4002285"/>
            <a:ext cx="4590573"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10B981"/>
                </a:solidFill>
                <a:latin typeface="Urbanist"/>
                <a:ea typeface="Urbanist"/>
                <a:cs typeface="Urbanist"/>
                <a:sym typeface="Urbanist"/>
              </a:rPr>
              <a:t>The Solution: Salesforce &amp; Google</a:t>
            </a:r>
            <a:endParaRPr/>
          </a:p>
        </p:txBody>
      </p:sp>
      <p:sp>
        <p:nvSpPr>
          <p:cNvPr id="237" name="Google Shape;237;p24"/>
          <p:cNvSpPr txBox="1"/>
          <p:nvPr/>
        </p:nvSpPr>
        <p:spPr>
          <a:xfrm>
            <a:off x="1104900" y="4449960"/>
            <a:ext cx="4371900" cy="1440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CBD5E1"/>
                </a:solidFill>
                <a:latin typeface="Lato"/>
                <a:ea typeface="Lato"/>
                <a:cs typeface="Lato"/>
                <a:sym typeface="Lato"/>
              </a:rPr>
              <a:t>Einstein Activity Capture</a:t>
            </a:r>
            <a:r>
              <a:rPr b="0" i="0" lang="en-US" sz="1800" u="none" cap="none" strike="noStrike">
                <a:solidFill>
                  <a:srgbClr val="CBD5E1"/>
                </a:solidFill>
                <a:latin typeface="Lato"/>
                <a:ea typeface="Lato"/>
                <a:cs typeface="Lato"/>
                <a:sym typeface="Lato"/>
              </a:rPr>
              <a:t> auto-logs Outlook/Gmail activities. </a:t>
            </a:r>
            <a:r>
              <a:rPr b="1" i="0" lang="en-US" sz="1800" u="none" cap="none" strike="noStrike">
                <a:solidFill>
                  <a:srgbClr val="CBD5E1"/>
                </a:solidFill>
                <a:latin typeface="Lato"/>
                <a:ea typeface="Lato"/>
                <a:cs typeface="Lato"/>
                <a:sym typeface="Lato"/>
              </a:rPr>
              <a:t>Google Workspace AI</a:t>
            </a:r>
            <a:r>
              <a:rPr b="0" i="0" lang="en-US" sz="1800" u="none" cap="none" strike="noStrike">
                <a:solidFill>
                  <a:srgbClr val="CBD5E1"/>
                </a:solidFill>
                <a:latin typeface="Lato"/>
                <a:ea typeface="Lato"/>
                <a:cs typeface="Lato"/>
                <a:sym typeface="Lato"/>
              </a:rPr>
              <a:t> summarizes scattered Drive files for a quick pulse check.</a:t>
            </a:r>
            <a:endParaRPr/>
          </a:p>
        </p:txBody>
      </p:sp>
      <p:sp>
        <p:nvSpPr>
          <p:cNvPr id="238" name="Google Shape;238;p24"/>
          <p:cNvSpPr txBox="1"/>
          <p:nvPr/>
        </p:nvSpPr>
        <p:spPr>
          <a:xfrm>
            <a:off x="1000125" y="571500"/>
            <a:ext cx="10951368" cy="590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900" u="none" cap="none" strike="noStrike">
                <a:solidFill>
                  <a:srgbClr val="F8FAFC"/>
                </a:solidFill>
                <a:latin typeface="Urbanist"/>
                <a:ea typeface="Urbanist"/>
                <a:cs typeface="Urbanist"/>
                <a:sym typeface="Urbanist"/>
              </a:rPr>
              <a:t>INSTITUTIONAL MEMORY</a:t>
            </a:r>
            <a:endParaRPr/>
          </a:p>
        </p:txBody>
      </p:sp>
      <p:sp>
        <p:nvSpPr>
          <p:cNvPr id="239" name="Google Shape;239;p24"/>
          <p:cNvSpPr/>
          <p:nvPr/>
        </p:nvSpPr>
        <p:spPr>
          <a:xfrm>
            <a:off x="762000" y="571500"/>
            <a:ext cx="95250" cy="590550"/>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40" name="Google Shape;240;p24" title="AtibaLogoMainColorWhite.png"/>
          <p:cNvPicPr preferRelativeResize="0"/>
          <p:nvPr/>
        </p:nvPicPr>
        <p:blipFill>
          <a:blip r:embed="rId6">
            <a:alphaModFix/>
          </a:blip>
          <a:stretch>
            <a:fillRect/>
          </a:stretch>
        </p:blipFill>
        <p:spPr>
          <a:xfrm>
            <a:off x="9515428" y="304573"/>
            <a:ext cx="2436070" cy="639950"/>
          </a:xfrm>
          <a:prstGeom prst="rect">
            <a:avLst/>
          </a:prstGeom>
          <a:noFill/>
          <a:ln>
            <a:noFill/>
          </a:ln>
        </p:spPr>
      </p:pic>
      <p:pic>
        <p:nvPicPr>
          <p:cNvPr descr="Okay, show a hispanic woman in business executive attire in a chic modern office with the nashville river and downtown city scape behind her through the skyscraper window. She is facing the camera and the camera is facing her standing looking down at her desk with the window behind her. The office is clean and modern. She is smiling and looking content as she looks down at her Salesforce CRM data analytics shown on the screen" id="241" name="Google Shape;241;p24"/>
          <p:cNvPicPr preferRelativeResize="0"/>
          <p:nvPr/>
        </p:nvPicPr>
        <p:blipFill>
          <a:blip r:embed="rId7">
            <a:alphaModFix/>
          </a:blip>
          <a:stretch>
            <a:fillRect/>
          </a:stretch>
        </p:blipFill>
        <p:spPr>
          <a:xfrm>
            <a:off x="6722650" y="1339762"/>
            <a:ext cx="4692525" cy="4692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245" name="Shape 245"/>
        <p:cNvGrpSpPr/>
        <p:nvPr/>
      </p:nvGrpSpPr>
      <p:grpSpPr>
        <a:xfrm>
          <a:off x="0" y="0"/>
          <a:ext cx="0" cy="0"/>
          <a:chOff x="0" y="0"/>
          <a:chExt cx="0" cy="0"/>
        </a:xfrm>
      </p:grpSpPr>
      <p:pic>
        <p:nvPicPr>
          <p:cNvPr descr="image.png" id="246" name="Google Shape;246;p2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47" name="Google Shape;247;p25"/>
          <p:cNvPicPr preferRelativeResize="0"/>
          <p:nvPr/>
        </p:nvPicPr>
        <p:blipFill rotWithShape="1">
          <a:blip r:embed="rId4">
            <a:alphaModFix/>
          </a:blip>
          <a:srcRect b="0" l="0" r="0" t="0"/>
          <a:stretch/>
        </p:blipFill>
        <p:spPr>
          <a:xfrm>
            <a:off x="762000" y="3223319"/>
            <a:ext cx="5000625" cy="2392560"/>
          </a:xfrm>
          <a:prstGeom prst="rect">
            <a:avLst/>
          </a:prstGeom>
          <a:noFill/>
          <a:ln>
            <a:noFill/>
          </a:ln>
        </p:spPr>
      </p:pic>
      <p:pic>
        <p:nvPicPr>
          <p:cNvPr descr="image.png" id="248" name="Google Shape;248;p25"/>
          <p:cNvPicPr preferRelativeResize="0"/>
          <p:nvPr/>
        </p:nvPicPr>
        <p:blipFill rotWithShape="1">
          <a:blip r:embed="rId5">
            <a:alphaModFix/>
          </a:blip>
          <a:srcRect b="0" l="0" r="0" t="0"/>
          <a:stretch/>
        </p:blipFill>
        <p:spPr>
          <a:xfrm>
            <a:off x="6429375" y="3063329"/>
            <a:ext cx="5000625" cy="2712541"/>
          </a:xfrm>
          <a:prstGeom prst="rect">
            <a:avLst/>
          </a:prstGeom>
          <a:noFill/>
          <a:ln>
            <a:noFill/>
          </a:ln>
        </p:spPr>
      </p:pic>
      <p:sp>
        <p:nvSpPr>
          <p:cNvPr id="249" name="Google Shape;249;p25"/>
          <p:cNvSpPr txBox="1"/>
          <p:nvPr/>
        </p:nvSpPr>
        <p:spPr>
          <a:xfrm>
            <a:off x="495300" y="2101304"/>
            <a:ext cx="11201400" cy="4857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3150" u="none" cap="none" strike="noStrike">
                <a:solidFill>
                  <a:srgbClr val="F8FAFC"/>
                </a:solidFill>
                <a:latin typeface="Urbanist"/>
                <a:ea typeface="Urbanist"/>
                <a:cs typeface="Urbanist"/>
                <a:sym typeface="Urbanist"/>
              </a:rPr>
              <a:t>You Don't Need "New" Tools</a:t>
            </a:r>
            <a:endParaRPr/>
          </a:p>
        </p:txBody>
      </p:sp>
      <p:sp>
        <p:nvSpPr>
          <p:cNvPr id="250" name="Google Shape;250;p25"/>
          <p:cNvSpPr txBox="1"/>
          <p:nvPr/>
        </p:nvSpPr>
        <p:spPr>
          <a:xfrm>
            <a:off x="897016" y="3709094"/>
            <a:ext cx="4730591" cy="3238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F8FAFC"/>
                </a:solidFill>
                <a:latin typeface="Urbanist"/>
                <a:ea typeface="Urbanist"/>
                <a:cs typeface="Urbanist"/>
                <a:sym typeface="Urbanist"/>
              </a:rPr>
              <a:t>The Foundation</a:t>
            </a:r>
            <a:endParaRPr/>
          </a:p>
        </p:txBody>
      </p:sp>
      <p:sp>
        <p:nvSpPr>
          <p:cNvPr id="251" name="Google Shape;251;p25"/>
          <p:cNvSpPr txBox="1"/>
          <p:nvPr/>
        </p:nvSpPr>
        <p:spPr>
          <a:xfrm>
            <a:off x="1009650" y="4261544"/>
            <a:ext cx="4505325" cy="6399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Google Workspace, Microsoft 365, and your existing CRM are already AI-enabled.</a:t>
            </a:r>
            <a:endParaRPr/>
          </a:p>
        </p:txBody>
      </p:sp>
      <p:sp>
        <p:nvSpPr>
          <p:cNvPr id="252" name="Google Shape;252;p25"/>
          <p:cNvSpPr txBox="1"/>
          <p:nvPr/>
        </p:nvSpPr>
        <p:spPr>
          <a:xfrm>
            <a:off x="6564391" y="3549104"/>
            <a:ext cx="4730591" cy="3238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F8FAFC"/>
                </a:solidFill>
                <a:latin typeface="Urbanist"/>
                <a:ea typeface="Urbanist"/>
                <a:cs typeface="Urbanist"/>
                <a:sym typeface="Urbanist"/>
              </a:rPr>
              <a:t>The Shift</a:t>
            </a:r>
            <a:endParaRPr/>
          </a:p>
        </p:txBody>
      </p:sp>
      <p:sp>
        <p:nvSpPr>
          <p:cNvPr id="253" name="Google Shape;253;p25"/>
          <p:cNvSpPr txBox="1"/>
          <p:nvPr/>
        </p:nvSpPr>
        <p:spPr>
          <a:xfrm>
            <a:off x="6677025" y="4101554"/>
            <a:ext cx="4505400" cy="105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The win isn't buying software—it's </a:t>
            </a:r>
            <a:r>
              <a:rPr lang="en-US" sz="1800">
                <a:solidFill>
                  <a:srgbClr val="CBD5E1"/>
                </a:solidFill>
                <a:latin typeface="Lato"/>
                <a:ea typeface="Lato"/>
                <a:cs typeface="Lato"/>
                <a:sym typeface="Lato"/>
              </a:rPr>
              <a:t>utilizing</a:t>
            </a:r>
            <a:r>
              <a:rPr b="0" i="0" lang="en-US" sz="1800" u="none" cap="none" strike="noStrike">
                <a:solidFill>
                  <a:srgbClr val="CBD5E1"/>
                </a:solidFill>
                <a:latin typeface="Lato"/>
                <a:ea typeface="Lato"/>
                <a:cs typeface="Lato"/>
                <a:sym typeface="Lato"/>
              </a:rPr>
              <a:t> AI and </a:t>
            </a:r>
            <a:r>
              <a:rPr lang="en-US" sz="1800">
                <a:solidFill>
                  <a:srgbClr val="CBD5E1"/>
                </a:solidFill>
                <a:latin typeface="Lato"/>
                <a:ea typeface="Lato"/>
                <a:cs typeface="Lato"/>
                <a:sym typeface="Lato"/>
              </a:rPr>
              <a:t>technology</a:t>
            </a:r>
            <a:r>
              <a:rPr b="0" i="0" lang="en-US" sz="1800" u="none" cap="none" strike="noStrike">
                <a:solidFill>
                  <a:srgbClr val="CBD5E1"/>
                </a:solidFill>
                <a:latin typeface="Lato"/>
                <a:ea typeface="Lato"/>
                <a:cs typeface="Lato"/>
                <a:sym typeface="Lato"/>
              </a:rPr>
              <a:t> to eliminate your "Data Clerk" tasks.</a:t>
            </a:r>
            <a:endParaRPr/>
          </a:p>
        </p:txBody>
      </p:sp>
      <p:sp>
        <p:nvSpPr>
          <p:cNvPr id="254" name="Google Shape;254;p25"/>
          <p:cNvSpPr txBox="1"/>
          <p:nvPr/>
        </p:nvSpPr>
        <p:spPr>
          <a:xfrm>
            <a:off x="1000125" y="571500"/>
            <a:ext cx="10951500" cy="600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900" u="none" cap="none" strike="noStrike">
                <a:solidFill>
                  <a:srgbClr val="F8FAFC"/>
                </a:solidFill>
                <a:latin typeface="Urbanist"/>
                <a:ea typeface="Urbanist"/>
                <a:cs typeface="Urbanist"/>
                <a:sym typeface="Urbanist"/>
              </a:rPr>
              <a:t>THE </a:t>
            </a:r>
            <a:r>
              <a:rPr b="1" lang="en-US" sz="3900">
                <a:solidFill>
                  <a:srgbClr val="F8FAFC"/>
                </a:solidFill>
                <a:latin typeface="Urbanist"/>
                <a:ea typeface="Urbanist"/>
                <a:cs typeface="Urbanist"/>
                <a:sym typeface="Urbanist"/>
              </a:rPr>
              <a:t>BUSINESS</a:t>
            </a:r>
            <a:r>
              <a:rPr b="1" i="0" lang="en-US" sz="3900" u="none" cap="none" strike="noStrike">
                <a:solidFill>
                  <a:srgbClr val="F8FAFC"/>
                </a:solidFill>
                <a:latin typeface="Urbanist"/>
                <a:ea typeface="Urbanist"/>
                <a:cs typeface="Urbanist"/>
                <a:sym typeface="Urbanist"/>
              </a:rPr>
              <a:t> ADVANTAGE</a:t>
            </a:r>
            <a:endParaRPr/>
          </a:p>
        </p:txBody>
      </p:sp>
      <p:sp>
        <p:nvSpPr>
          <p:cNvPr id="255" name="Google Shape;255;p25"/>
          <p:cNvSpPr/>
          <p:nvPr/>
        </p:nvSpPr>
        <p:spPr>
          <a:xfrm>
            <a:off x="762000" y="571500"/>
            <a:ext cx="95250" cy="590550"/>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56" name="Google Shape;256;p25" title="AtibaLogoMainColorWhite.png"/>
          <p:cNvPicPr preferRelativeResize="0"/>
          <p:nvPr/>
        </p:nvPicPr>
        <p:blipFill>
          <a:blip r:embed="rId6">
            <a:alphaModFix/>
          </a:blip>
          <a:stretch>
            <a:fillRect/>
          </a:stretch>
        </p:blipFill>
        <p:spPr>
          <a:xfrm>
            <a:off x="9515428" y="304573"/>
            <a:ext cx="2436070" cy="639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260" name="Shape 260"/>
        <p:cNvGrpSpPr/>
        <p:nvPr/>
      </p:nvGrpSpPr>
      <p:grpSpPr>
        <a:xfrm>
          <a:off x="0" y="0"/>
          <a:ext cx="0" cy="0"/>
          <a:chOff x="0" y="0"/>
          <a:chExt cx="0" cy="0"/>
        </a:xfrm>
      </p:grpSpPr>
      <p:pic>
        <p:nvPicPr>
          <p:cNvPr descr="image.png" id="261" name="Google Shape;261;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2" name="Google Shape;262;p26"/>
          <p:cNvSpPr txBox="1"/>
          <p:nvPr/>
        </p:nvSpPr>
        <p:spPr>
          <a:xfrm>
            <a:off x="1266825" y="2767000"/>
            <a:ext cx="10353300" cy="3231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SzPts val="1100"/>
              <a:buNone/>
            </a:pPr>
            <a:r>
              <a:rPr b="1" lang="en-US" sz="2100">
                <a:solidFill>
                  <a:srgbClr val="CBD5E1"/>
                </a:solidFill>
                <a:latin typeface="Lato"/>
                <a:ea typeface="Lato"/>
                <a:cs typeface="Lato"/>
                <a:sym typeface="Lato"/>
              </a:rPr>
              <a:t>Spot the Friction: Identify one repetitive task that keeps you from your clients.</a:t>
            </a:r>
            <a:endParaRPr b="1" sz="2100">
              <a:solidFill>
                <a:srgbClr val="CBD5E1"/>
              </a:solidFill>
              <a:latin typeface="Lato"/>
              <a:ea typeface="Lato"/>
              <a:cs typeface="Lato"/>
              <a:sym typeface="Lato"/>
            </a:endParaRPr>
          </a:p>
        </p:txBody>
      </p:sp>
      <p:sp>
        <p:nvSpPr>
          <p:cNvPr id="263" name="Google Shape;263;p26"/>
          <p:cNvSpPr txBox="1"/>
          <p:nvPr/>
        </p:nvSpPr>
        <p:spPr>
          <a:xfrm>
            <a:off x="1228725" y="3548050"/>
            <a:ext cx="10353300" cy="3231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en-US" sz="2100">
                <a:solidFill>
                  <a:srgbClr val="CBD5E1"/>
                </a:solidFill>
                <a:latin typeface="Lato"/>
                <a:ea typeface="Lato"/>
                <a:cs typeface="Lato"/>
                <a:sym typeface="Lato"/>
              </a:rPr>
              <a:t>Activate the Tech: Find a simple AI feature to handle that administrative heavy lifting.</a:t>
            </a:r>
            <a:endParaRPr b="1" sz="2100">
              <a:solidFill>
                <a:srgbClr val="CBD5E1"/>
              </a:solidFill>
              <a:latin typeface="Lato"/>
              <a:ea typeface="Lato"/>
              <a:cs typeface="Lato"/>
              <a:sym typeface="Lato"/>
            </a:endParaRPr>
          </a:p>
        </p:txBody>
      </p:sp>
      <p:sp>
        <p:nvSpPr>
          <p:cNvPr id="264" name="Google Shape;264;p26"/>
          <p:cNvSpPr txBox="1"/>
          <p:nvPr/>
        </p:nvSpPr>
        <p:spPr>
          <a:xfrm>
            <a:off x="1343025" y="4329112"/>
            <a:ext cx="10058400" cy="3231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SzPts val="1100"/>
              <a:buNone/>
            </a:pPr>
            <a:r>
              <a:rPr b="1" lang="en-US" sz="2100">
                <a:solidFill>
                  <a:srgbClr val="CBD5E1"/>
                </a:solidFill>
                <a:latin typeface="Lato"/>
                <a:ea typeface="Lato"/>
                <a:cs typeface="Lato"/>
                <a:sym typeface="Lato"/>
              </a:rPr>
              <a:t>Fuel the Connection: Use your reclaimed time for a real, human conversation.</a:t>
            </a:r>
            <a:endParaRPr b="1" sz="2100">
              <a:solidFill>
                <a:srgbClr val="CBD5E1"/>
              </a:solidFill>
              <a:latin typeface="Lato"/>
              <a:ea typeface="Lato"/>
              <a:cs typeface="Lato"/>
              <a:sym typeface="Lato"/>
            </a:endParaRPr>
          </a:p>
        </p:txBody>
      </p:sp>
      <p:pic>
        <p:nvPicPr>
          <p:cNvPr descr="image.png" id="265" name="Google Shape;265;p26"/>
          <p:cNvPicPr preferRelativeResize="0"/>
          <p:nvPr/>
        </p:nvPicPr>
        <p:blipFill rotWithShape="1">
          <a:blip r:embed="rId4">
            <a:alphaModFix/>
          </a:blip>
          <a:srcRect b="0" l="0" r="0" t="0"/>
          <a:stretch/>
        </p:blipFill>
        <p:spPr>
          <a:xfrm>
            <a:off x="762000" y="2852737"/>
            <a:ext cx="266700" cy="323850"/>
          </a:xfrm>
          <a:prstGeom prst="rect">
            <a:avLst/>
          </a:prstGeom>
          <a:noFill/>
          <a:ln>
            <a:noFill/>
          </a:ln>
        </p:spPr>
      </p:pic>
      <p:pic>
        <p:nvPicPr>
          <p:cNvPr descr="image.png" id="266" name="Google Shape;266;p26"/>
          <p:cNvPicPr preferRelativeResize="0"/>
          <p:nvPr/>
        </p:nvPicPr>
        <p:blipFill rotWithShape="1">
          <a:blip r:embed="rId5">
            <a:alphaModFix/>
          </a:blip>
          <a:srcRect b="0" l="0" r="0" t="0"/>
          <a:stretch/>
        </p:blipFill>
        <p:spPr>
          <a:xfrm>
            <a:off x="762000" y="3633787"/>
            <a:ext cx="228600" cy="323850"/>
          </a:xfrm>
          <a:prstGeom prst="rect">
            <a:avLst/>
          </a:prstGeom>
          <a:noFill/>
          <a:ln>
            <a:noFill/>
          </a:ln>
        </p:spPr>
      </p:pic>
      <p:pic>
        <p:nvPicPr>
          <p:cNvPr descr="image.png" id="267" name="Google Shape;267;p26"/>
          <p:cNvPicPr preferRelativeResize="0"/>
          <p:nvPr/>
        </p:nvPicPr>
        <p:blipFill rotWithShape="1">
          <a:blip r:embed="rId6">
            <a:alphaModFix/>
          </a:blip>
          <a:srcRect b="0" l="0" r="0" t="0"/>
          <a:stretch/>
        </p:blipFill>
        <p:spPr>
          <a:xfrm>
            <a:off x="762000" y="4414837"/>
            <a:ext cx="342900" cy="323850"/>
          </a:xfrm>
          <a:prstGeom prst="rect">
            <a:avLst/>
          </a:prstGeom>
          <a:noFill/>
          <a:ln>
            <a:noFill/>
          </a:ln>
        </p:spPr>
      </p:pic>
      <p:sp>
        <p:nvSpPr>
          <p:cNvPr id="268" name="Google Shape;268;p26"/>
          <p:cNvSpPr txBox="1"/>
          <p:nvPr/>
        </p:nvSpPr>
        <p:spPr>
          <a:xfrm>
            <a:off x="1000125" y="571500"/>
            <a:ext cx="10951500" cy="590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900" u="none" cap="none" strike="noStrike">
                <a:solidFill>
                  <a:srgbClr val="F8FAFC"/>
                </a:solidFill>
                <a:latin typeface="Urbanist"/>
                <a:ea typeface="Urbanist"/>
                <a:cs typeface="Urbanist"/>
                <a:sym typeface="Urbanist"/>
              </a:rPr>
              <a:t>THE ATIBA CHALLENGE</a:t>
            </a:r>
            <a:endParaRPr/>
          </a:p>
        </p:txBody>
      </p:sp>
      <p:sp>
        <p:nvSpPr>
          <p:cNvPr id="269" name="Google Shape;269;p26"/>
          <p:cNvSpPr/>
          <p:nvPr/>
        </p:nvSpPr>
        <p:spPr>
          <a:xfrm>
            <a:off x="762000" y="571500"/>
            <a:ext cx="95250" cy="590550"/>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70" name="Google Shape;270;p26" title="AtibaLogoMainColorWhite.png"/>
          <p:cNvPicPr preferRelativeResize="0"/>
          <p:nvPr/>
        </p:nvPicPr>
        <p:blipFill>
          <a:blip r:embed="rId7">
            <a:alphaModFix/>
          </a:blip>
          <a:stretch>
            <a:fillRect/>
          </a:stretch>
        </p:blipFill>
        <p:spPr>
          <a:xfrm>
            <a:off x="9515428" y="304573"/>
            <a:ext cx="2436070" cy="639950"/>
          </a:xfrm>
          <a:prstGeom prst="rect">
            <a:avLst/>
          </a:prstGeom>
          <a:noFill/>
          <a:ln>
            <a:noFill/>
          </a:ln>
        </p:spPr>
      </p:pic>
      <p:pic>
        <p:nvPicPr>
          <p:cNvPr descr="image.png" id="271" name="Google Shape;271;p26"/>
          <p:cNvPicPr preferRelativeResize="0"/>
          <p:nvPr/>
        </p:nvPicPr>
        <p:blipFill rotWithShape="1">
          <a:blip r:embed="rId8">
            <a:alphaModFix/>
          </a:blip>
          <a:srcRect b="0" l="0" r="0" t="0"/>
          <a:stretch/>
        </p:blipFill>
        <p:spPr>
          <a:xfrm>
            <a:off x="762000" y="5110150"/>
            <a:ext cx="6294250" cy="814100"/>
          </a:xfrm>
          <a:prstGeom prst="rect">
            <a:avLst/>
          </a:prstGeom>
          <a:noFill/>
          <a:ln>
            <a:noFill/>
          </a:ln>
        </p:spPr>
      </p:pic>
      <p:sp>
        <p:nvSpPr>
          <p:cNvPr id="272" name="Google Shape;272;p26"/>
          <p:cNvSpPr txBox="1"/>
          <p:nvPr/>
        </p:nvSpPr>
        <p:spPr>
          <a:xfrm>
            <a:off x="857250" y="5286350"/>
            <a:ext cx="6587400" cy="4617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i="1" lang="en-US" sz="1800">
                <a:solidFill>
                  <a:srgbClr val="CBD5E1"/>
                </a:solidFill>
                <a:latin typeface="Lato"/>
                <a:ea typeface="Lato"/>
                <a:cs typeface="Lato"/>
                <a:sym typeface="Lato"/>
              </a:rPr>
              <a:t>Automate the transaction so you can scale the connection.</a:t>
            </a:r>
            <a:endParaRPr i="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276" name="Shape 276"/>
        <p:cNvGrpSpPr/>
        <p:nvPr/>
      </p:nvGrpSpPr>
      <p:grpSpPr>
        <a:xfrm>
          <a:off x="0" y="0"/>
          <a:ext cx="0" cy="0"/>
          <a:chOff x="0" y="0"/>
          <a:chExt cx="0" cy="0"/>
        </a:xfrm>
      </p:grpSpPr>
      <p:pic>
        <p:nvPicPr>
          <p:cNvPr descr="image.png" id="277" name="Google Shape;277;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8" name="Google Shape;278;p27"/>
          <p:cNvSpPr txBox="1"/>
          <p:nvPr/>
        </p:nvSpPr>
        <p:spPr>
          <a:xfrm>
            <a:off x="6343100" y="3187325"/>
            <a:ext cx="5152500" cy="8865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CBD5E1"/>
                </a:solidFill>
                <a:latin typeface="Lato"/>
                <a:ea typeface="Lato"/>
                <a:cs typeface="Lato"/>
                <a:sym typeface="Lato"/>
              </a:rPr>
              <a:t>Scan to request your </a:t>
            </a:r>
            <a:r>
              <a:rPr b="1" i="0" lang="en-US" sz="2400" u="none" cap="none" strike="noStrike">
                <a:solidFill>
                  <a:srgbClr val="10B981"/>
                </a:solidFill>
                <a:latin typeface="Lato"/>
                <a:ea typeface="Lato"/>
                <a:cs typeface="Lato"/>
                <a:sym typeface="Lato"/>
              </a:rPr>
              <a:t>Free 30-Minute Consultation</a:t>
            </a:r>
            <a:r>
              <a:rPr b="0" i="0" lang="en-US" sz="2400" u="none" cap="none" strike="noStrike">
                <a:solidFill>
                  <a:srgbClr val="CBD5E1"/>
                </a:solidFill>
                <a:latin typeface="Lato"/>
                <a:ea typeface="Lato"/>
                <a:cs typeface="Lato"/>
                <a:sym typeface="Lato"/>
              </a:rPr>
              <a:t> with Atiba.</a:t>
            </a:r>
            <a:endParaRPr/>
          </a:p>
        </p:txBody>
      </p:sp>
      <p:sp>
        <p:nvSpPr>
          <p:cNvPr id="279" name="Google Shape;279;p27"/>
          <p:cNvSpPr txBox="1"/>
          <p:nvPr/>
        </p:nvSpPr>
        <p:spPr>
          <a:xfrm>
            <a:off x="6343100" y="4774775"/>
            <a:ext cx="5021100" cy="1140300"/>
          </a:xfrm>
          <a:prstGeom prst="rect">
            <a:avLst/>
          </a:prstGeom>
          <a:noFill/>
          <a:ln>
            <a:noFill/>
          </a:ln>
        </p:spPr>
        <p:txBody>
          <a:bodyPr anchorCtr="0" anchor="t" bIns="0" lIns="0" spcFirstLastPara="1" rIns="0" wrap="square" tIns="0">
            <a:spAutoFit/>
          </a:bodyPr>
          <a:lstStyle/>
          <a:p>
            <a:pPr indent="0" lvl="0" marL="0" marR="0" rtl="0" algn="ctr">
              <a:lnSpc>
                <a:spcPct val="139948"/>
              </a:lnSpc>
              <a:spcBef>
                <a:spcPts val="0"/>
              </a:spcBef>
              <a:spcAft>
                <a:spcPts val="0"/>
              </a:spcAft>
              <a:buNone/>
            </a:pPr>
            <a:r>
              <a:rPr b="0" i="0" lang="en-US" sz="1950" u="none" cap="none" strike="noStrike">
                <a:solidFill>
                  <a:srgbClr val="94A3B8"/>
                </a:solidFill>
                <a:latin typeface="Lato"/>
                <a:ea typeface="Lato"/>
                <a:cs typeface="Lato"/>
                <a:sym typeface="Lato"/>
              </a:rPr>
              <a:t>Includes instant access to the </a:t>
            </a:r>
            <a:r>
              <a:rPr b="1" i="0" lang="en-US" sz="1950" u="none" cap="none" strike="noStrike">
                <a:solidFill>
                  <a:srgbClr val="10B981"/>
                </a:solidFill>
                <a:latin typeface="Lato"/>
                <a:ea typeface="Lato"/>
                <a:cs typeface="Lato"/>
                <a:sym typeface="Lato"/>
              </a:rPr>
              <a:t>S.O.A.R. One-Pager</a:t>
            </a:r>
            <a:r>
              <a:rPr b="0" i="0" lang="en-US" sz="1950" u="none" cap="none" strike="noStrike">
                <a:solidFill>
                  <a:srgbClr val="94A3B8"/>
                </a:solidFill>
                <a:latin typeface="Lato"/>
                <a:ea typeface="Lato"/>
                <a:cs typeface="Lato"/>
                <a:sym typeface="Lato"/>
              </a:rPr>
              <a:t> and the full </a:t>
            </a:r>
            <a:r>
              <a:rPr b="1" i="0" lang="en-US" sz="1950" u="none" cap="none" strike="noStrike">
                <a:solidFill>
                  <a:srgbClr val="10B981"/>
                </a:solidFill>
                <a:latin typeface="Lato"/>
                <a:ea typeface="Lato"/>
                <a:cs typeface="Lato"/>
                <a:sym typeface="Lato"/>
              </a:rPr>
              <a:t>Presentation Materials</a:t>
            </a:r>
            <a:r>
              <a:rPr b="0" i="0" lang="en-US" sz="1950" u="none" cap="none" strike="noStrike">
                <a:solidFill>
                  <a:srgbClr val="94A3B8"/>
                </a:solidFill>
                <a:latin typeface="Lato"/>
                <a:ea typeface="Lato"/>
                <a:cs typeface="Lato"/>
                <a:sym typeface="Lato"/>
              </a:rPr>
              <a:t>.</a:t>
            </a:r>
            <a:endParaRPr/>
          </a:p>
        </p:txBody>
      </p:sp>
      <p:sp>
        <p:nvSpPr>
          <p:cNvPr id="280" name="Google Shape;280;p27"/>
          <p:cNvSpPr txBox="1"/>
          <p:nvPr/>
        </p:nvSpPr>
        <p:spPr>
          <a:xfrm>
            <a:off x="460450" y="6069225"/>
            <a:ext cx="53634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10B981"/>
                </a:solidFill>
                <a:latin typeface="Lato"/>
                <a:ea typeface="Lato"/>
                <a:cs typeface="Lato"/>
                <a:sym typeface="Lato"/>
              </a:rPr>
              <a:t>atiba.com/nashville-chamber-ai</a:t>
            </a:r>
            <a:endParaRPr/>
          </a:p>
        </p:txBody>
      </p:sp>
      <p:sp>
        <p:nvSpPr>
          <p:cNvPr id="281" name="Google Shape;281;p27"/>
          <p:cNvSpPr txBox="1"/>
          <p:nvPr/>
        </p:nvSpPr>
        <p:spPr>
          <a:xfrm>
            <a:off x="7139152" y="1499229"/>
            <a:ext cx="3560400" cy="8313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5400" u="none" cap="none" strike="noStrike">
                <a:solidFill>
                  <a:srgbClr val="10B981"/>
                </a:solidFill>
                <a:latin typeface="Urbanist"/>
                <a:ea typeface="Urbanist"/>
                <a:cs typeface="Urbanist"/>
                <a:sym typeface="Urbanist"/>
              </a:rPr>
              <a:t>Thank You!</a:t>
            </a:r>
            <a:endParaRPr/>
          </a:p>
        </p:txBody>
      </p:sp>
      <p:pic>
        <p:nvPicPr>
          <p:cNvPr id="282" name="Google Shape;282;p27"/>
          <p:cNvPicPr preferRelativeResize="0"/>
          <p:nvPr/>
        </p:nvPicPr>
        <p:blipFill>
          <a:blip r:embed="rId4">
            <a:alphaModFix/>
          </a:blip>
          <a:stretch>
            <a:fillRect/>
          </a:stretch>
        </p:blipFill>
        <p:spPr>
          <a:xfrm>
            <a:off x="857650" y="1346075"/>
            <a:ext cx="4569000" cy="4569000"/>
          </a:xfrm>
          <a:prstGeom prst="rect">
            <a:avLst/>
          </a:prstGeom>
          <a:noFill/>
          <a:ln>
            <a:noFill/>
          </a:ln>
        </p:spPr>
      </p:pic>
      <p:pic>
        <p:nvPicPr>
          <p:cNvPr id="283" name="Google Shape;283;p27" title="AtibaLogoMainColorWhite.png"/>
          <p:cNvPicPr preferRelativeResize="0"/>
          <p:nvPr/>
        </p:nvPicPr>
        <p:blipFill>
          <a:blip r:embed="rId5">
            <a:alphaModFix/>
          </a:blip>
          <a:stretch>
            <a:fillRect/>
          </a:stretch>
        </p:blipFill>
        <p:spPr>
          <a:xfrm>
            <a:off x="9515428" y="304573"/>
            <a:ext cx="2436070" cy="639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91" name="Shape 91"/>
        <p:cNvGrpSpPr/>
        <p:nvPr/>
      </p:nvGrpSpPr>
      <p:grpSpPr>
        <a:xfrm>
          <a:off x="0" y="0"/>
          <a:ext cx="0" cy="0"/>
          <a:chOff x="0" y="0"/>
          <a:chExt cx="0" cy="0"/>
        </a:xfrm>
      </p:grpSpPr>
      <p:pic>
        <p:nvPicPr>
          <p:cNvPr descr="image.png" id="92" name="Google Shape;92;p14"/>
          <p:cNvPicPr preferRelativeResize="0"/>
          <p:nvPr/>
        </p:nvPicPr>
        <p:blipFill rotWithShape="1">
          <a:blip r:embed="rId3">
            <a:alphaModFix/>
          </a:blip>
          <a:srcRect b="0" l="0" r="0" t="0"/>
          <a:stretch/>
        </p:blipFill>
        <p:spPr>
          <a:xfrm>
            <a:off x="6429375" y="4521398"/>
            <a:ext cx="5000625" cy="1531441"/>
          </a:xfrm>
          <a:prstGeom prst="rect">
            <a:avLst/>
          </a:prstGeom>
          <a:noFill/>
          <a:ln>
            <a:noFill/>
          </a:ln>
        </p:spPr>
      </p:pic>
      <p:sp>
        <p:nvSpPr>
          <p:cNvPr id="93" name="Google Shape;93;p14"/>
          <p:cNvSpPr txBox="1"/>
          <p:nvPr/>
        </p:nvSpPr>
        <p:spPr>
          <a:xfrm>
            <a:off x="6429375" y="1824335"/>
            <a:ext cx="5250656"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F8FAFC"/>
                </a:solidFill>
                <a:latin typeface="Urbanist"/>
                <a:ea typeface="Urbanist"/>
                <a:cs typeface="Urbanist"/>
                <a:sym typeface="Urbanist"/>
              </a:rPr>
              <a:t>Caleb Scholze</a:t>
            </a:r>
            <a:endParaRPr/>
          </a:p>
        </p:txBody>
      </p:sp>
      <p:sp>
        <p:nvSpPr>
          <p:cNvPr id="94" name="Google Shape;94;p14"/>
          <p:cNvSpPr txBox="1"/>
          <p:nvPr/>
        </p:nvSpPr>
        <p:spPr>
          <a:xfrm>
            <a:off x="6429375" y="2310110"/>
            <a:ext cx="5000625" cy="74652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10B981"/>
                </a:solidFill>
                <a:latin typeface="Lato"/>
                <a:ea typeface="Lato"/>
                <a:cs typeface="Lato"/>
                <a:sym typeface="Lato"/>
              </a:rPr>
              <a:t>Sr. Engineering Manager &amp; Consultant, Atiba</a:t>
            </a:r>
            <a:endParaRPr/>
          </a:p>
        </p:txBody>
      </p:sp>
      <p:sp>
        <p:nvSpPr>
          <p:cNvPr id="95" name="Google Shape;95;p14"/>
          <p:cNvSpPr txBox="1"/>
          <p:nvPr/>
        </p:nvSpPr>
        <p:spPr>
          <a:xfrm>
            <a:off x="6429375" y="3323332"/>
            <a:ext cx="5000700" cy="105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Helping </a:t>
            </a:r>
            <a:r>
              <a:rPr lang="en-US" sz="1800">
                <a:solidFill>
                  <a:srgbClr val="CBD5E1"/>
                </a:solidFill>
                <a:latin typeface="Lato"/>
                <a:ea typeface="Lato"/>
                <a:cs typeface="Lato"/>
                <a:sym typeface="Lato"/>
              </a:rPr>
              <a:t>business</a:t>
            </a:r>
            <a:r>
              <a:rPr b="0" i="0" lang="en-US" sz="1800" u="none" cap="none" strike="noStrike">
                <a:solidFill>
                  <a:srgbClr val="CBD5E1"/>
                </a:solidFill>
                <a:latin typeface="Lato"/>
                <a:ea typeface="Lato"/>
                <a:cs typeface="Lato"/>
                <a:sym typeface="Lato"/>
              </a:rPr>
              <a:t> leaders bridge the gap between complex technology and human relationship management.</a:t>
            </a:r>
            <a:endParaRPr/>
          </a:p>
        </p:txBody>
      </p:sp>
      <p:sp>
        <p:nvSpPr>
          <p:cNvPr id="96" name="Google Shape;96;p14"/>
          <p:cNvSpPr txBox="1"/>
          <p:nvPr/>
        </p:nvSpPr>
        <p:spPr>
          <a:xfrm>
            <a:off x="6772275" y="4807148"/>
            <a:ext cx="4371975" cy="95994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1800" u="none" cap="none" strike="noStrike">
                <a:solidFill>
                  <a:srgbClr val="CBD5E1"/>
                </a:solidFill>
                <a:latin typeface="Lato"/>
                <a:ea typeface="Lato"/>
                <a:cs typeface="Lato"/>
                <a:sym typeface="Lato"/>
              </a:rPr>
              <a:t>"AI should be the silent partner that clears your plate, not the robot that replaces your voice."</a:t>
            </a:r>
            <a:endParaRPr/>
          </a:p>
        </p:txBody>
      </p:sp>
      <p:sp>
        <p:nvSpPr>
          <p:cNvPr id="97" name="Google Shape;97;p14"/>
          <p:cNvSpPr txBox="1"/>
          <p:nvPr/>
        </p:nvSpPr>
        <p:spPr>
          <a:xfrm>
            <a:off x="1000125" y="571500"/>
            <a:ext cx="10951368" cy="590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900" u="none" cap="none" strike="noStrike">
                <a:solidFill>
                  <a:srgbClr val="F8FAFC"/>
                </a:solidFill>
                <a:latin typeface="Urbanist"/>
                <a:ea typeface="Urbanist"/>
                <a:cs typeface="Urbanist"/>
                <a:sym typeface="Urbanist"/>
              </a:rPr>
              <a:t>MEET YOUR GUIDE</a:t>
            </a:r>
            <a:endParaRPr/>
          </a:p>
        </p:txBody>
      </p:sp>
      <p:sp>
        <p:nvSpPr>
          <p:cNvPr id="98" name="Google Shape;98;p14"/>
          <p:cNvSpPr/>
          <p:nvPr/>
        </p:nvSpPr>
        <p:spPr>
          <a:xfrm>
            <a:off x="762000" y="571500"/>
            <a:ext cx="95250" cy="590550"/>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99" name="Google Shape;99;p14" title="AtibaLogoMainColorWhite.png"/>
          <p:cNvPicPr preferRelativeResize="0"/>
          <p:nvPr/>
        </p:nvPicPr>
        <p:blipFill>
          <a:blip r:embed="rId4">
            <a:alphaModFix/>
          </a:blip>
          <a:stretch>
            <a:fillRect/>
          </a:stretch>
        </p:blipFill>
        <p:spPr>
          <a:xfrm>
            <a:off x="9515428" y="304573"/>
            <a:ext cx="2436070" cy="639950"/>
          </a:xfrm>
          <a:prstGeom prst="rect">
            <a:avLst/>
          </a:prstGeom>
          <a:noFill/>
          <a:ln>
            <a:noFill/>
          </a:ln>
        </p:spPr>
      </p:pic>
      <p:pic>
        <p:nvPicPr>
          <p:cNvPr id="100" name="Google Shape;100;p14" title="caleb_ai_professinoal_profile.jpeg"/>
          <p:cNvPicPr preferRelativeResize="0"/>
          <p:nvPr/>
        </p:nvPicPr>
        <p:blipFill rotWithShape="1">
          <a:blip r:embed="rId5">
            <a:alphaModFix/>
          </a:blip>
          <a:srcRect b="36548" l="0" r="0" t="0"/>
          <a:stretch/>
        </p:blipFill>
        <p:spPr>
          <a:xfrm>
            <a:off x="762000" y="1701050"/>
            <a:ext cx="4572000" cy="4351800"/>
          </a:xfrm>
          <a:prstGeom prst="ellipse">
            <a:avLst/>
          </a:prstGeom>
          <a:noFill/>
          <a:ln cap="flat" cmpd="sng" w="76200">
            <a:solidFill>
              <a:srgbClr val="10B98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104" name="Shape 104"/>
        <p:cNvGrpSpPr/>
        <p:nvPr/>
      </p:nvGrpSpPr>
      <p:grpSpPr>
        <a:xfrm>
          <a:off x="0" y="0"/>
          <a:ext cx="0" cy="0"/>
          <a:chOff x="0" y="0"/>
          <a:chExt cx="0" cy="0"/>
        </a:xfrm>
      </p:grpSpPr>
      <p:pic>
        <p:nvPicPr>
          <p:cNvPr descr="image.png" id="105" name="Google Shape;105;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6" name="Google Shape;106;p15"/>
          <p:cNvPicPr preferRelativeResize="0"/>
          <p:nvPr/>
        </p:nvPicPr>
        <p:blipFill rotWithShape="1">
          <a:blip r:embed="rId4">
            <a:alphaModFix/>
          </a:blip>
          <a:srcRect b="0" l="0" r="0" t="0"/>
          <a:stretch/>
        </p:blipFill>
        <p:spPr>
          <a:xfrm>
            <a:off x="762000" y="2986980"/>
            <a:ext cx="5000625" cy="3202185"/>
          </a:xfrm>
          <a:prstGeom prst="rect">
            <a:avLst/>
          </a:prstGeom>
          <a:noFill/>
          <a:ln>
            <a:noFill/>
          </a:ln>
        </p:spPr>
      </p:pic>
      <p:pic>
        <p:nvPicPr>
          <p:cNvPr descr="image.png" id="107" name="Google Shape;107;p15"/>
          <p:cNvPicPr preferRelativeResize="0"/>
          <p:nvPr/>
        </p:nvPicPr>
        <p:blipFill rotWithShape="1">
          <a:blip r:embed="rId5">
            <a:alphaModFix/>
          </a:blip>
          <a:srcRect b="0" l="0" r="0" t="0"/>
          <a:stretch/>
        </p:blipFill>
        <p:spPr>
          <a:xfrm>
            <a:off x="6429375" y="2986980"/>
            <a:ext cx="5000625" cy="3202185"/>
          </a:xfrm>
          <a:prstGeom prst="rect">
            <a:avLst/>
          </a:prstGeom>
          <a:noFill/>
          <a:ln>
            <a:noFill/>
          </a:ln>
        </p:spPr>
      </p:pic>
      <p:sp>
        <p:nvSpPr>
          <p:cNvPr id="108" name="Google Shape;108;p15"/>
          <p:cNvSpPr txBox="1"/>
          <p:nvPr/>
        </p:nvSpPr>
        <p:spPr>
          <a:xfrm>
            <a:off x="762000" y="2030759"/>
            <a:ext cx="10668000" cy="479970"/>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US" sz="2700" u="none" cap="none" strike="noStrike">
                <a:solidFill>
                  <a:srgbClr val="CBD5E1"/>
                </a:solidFill>
                <a:latin typeface="Lato"/>
                <a:ea typeface="Lato"/>
                <a:cs typeface="Lato"/>
                <a:sym typeface="Lato"/>
              </a:rPr>
              <a:t>Where did you act as a </a:t>
            </a:r>
            <a:r>
              <a:rPr b="1" i="0" lang="en-US" sz="2700" u="none" cap="none" strike="noStrike">
                <a:solidFill>
                  <a:srgbClr val="EC4899"/>
                </a:solidFill>
                <a:latin typeface="Lato"/>
                <a:ea typeface="Lato"/>
                <a:cs typeface="Lato"/>
                <a:sym typeface="Lato"/>
              </a:rPr>
              <a:t>"Data Clerk"</a:t>
            </a:r>
            <a:r>
              <a:rPr b="0" i="0" lang="en-US" sz="2700" u="none" cap="none" strike="noStrike">
                <a:solidFill>
                  <a:srgbClr val="CBD5E1"/>
                </a:solidFill>
                <a:latin typeface="Lato"/>
                <a:ea typeface="Lato"/>
                <a:cs typeface="Lato"/>
                <a:sym typeface="Lato"/>
              </a:rPr>
              <a:t> last week?</a:t>
            </a:r>
            <a:endParaRPr/>
          </a:p>
        </p:txBody>
      </p:sp>
      <p:pic>
        <p:nvPicPr>
          <p:cNvPr descr="image.png" id="109" name="Google Shape;109;p15"/>
          <p:cNvPicPr preferRelativeResize="0"/>
          <p:nvPr/>
        </p:nvPicPr>
        <p:blipFill rotWithShape="1">
          <a:blip r:embed="rId6">
            <a:alphaModFix/>
          </a:blip>
          <a:srcRect b="0" l="0" r="0" t="0"/>
          <a:stretch/>
        </p:blipFill>
        <p:spPr>
          <a:xfrm>
            <a:off x="3000375" y="3472755"/>
            <a:ext cx="523875" cy="523875"/>
          </a:xfrm>
          <a:prstGeom prst="rect">
            <a:avLst/>
          </a:prstGeom>
          <a:noFill/>
          <a:ln>
            <a:noFill/>
          </a:ln>
        </p:spPr>
      </p:pic>
      <p:sp>
        <p:nvSpPr>
          <p:cNvPr id="110" name="Google Shape;110;p15"/>
          <p:cNvSpPr txBox="1"/>
          <p:nvPr/>
        </p:nvSpPr>
        <p:spPr>
          <a:xfrm>
            <a:off x="897016" y="4282380"/>
            <a:ext cx="4730591" cy="3238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F8FAFC"/>
                </a:solidFill>
                <a:latin typeface="Urbanist"/>
                <a:ea typeface="Urbanist"/>
                <a:cs typeface="Urbanist"/>
                <a:sym typeface="Urbanist"/>
              </a:rPr>
              <a:t>Sorting &amp; Searching</a:t>
            </a:r>
            <a:endParaRPr/>
          </a:p>
        </p:txBody>
      </p:sp>
      <p:sp>
        <p:nvSpPr>
          <p:cNvPr id="111" name="Google Shape;111;p15"/>
          <p:cNvSpPr txBox="1"/>
          <p:nvPr/>
        </p:nvSpPr>
        <p:spPr>
          <a:xfrm>
            <a:off x="1009650" y="4834830"/>
            <a:ext cx="4505325" cy="6399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Digging through Gmail, Outlook, or Excel just to find a client's last request.</a:t>
            </a:r>
            <a:endParaRPr/>
          </a:p>
        </p:txBody>
      </p:sp>
      <p:pic>
        <p:nvPicPr>
          <p:cNvPr descr="image.png" id="112" name="Google Shape;112;p15"/>
          <p:cNvPicPr preferRelativeResize="0"/>
          <p:nvPr/>
        </p:nvPicPr>
        <p:blipFill rotWithShape="1">
          <a:blip r:embed="rId7">
            <a:alphaModFix/>
          </a:blip>
          <a:srcRect b="0" l="0" r="0" t="0"/>
          <a:stretch/>
        </p:blipFill>
        <p:spPr>
          <a:xfrm>
            <a:off x="8601075" y="3472755"/>
            <a:ext cx="657225" cy="523875"/>
          </a:xfrm>
          <a:prstGeom prst="rect">
            <a:avLst/>
          </a:prstGeom>
          <a:noFill/>
          <a:ln>
            <a:noFill/>
          </a:ln>
        </p:spPr>
      </p:pic>
      <p:sp>
        <p:nvSpPr>
          <p:cNvPr id="113" name="Google Shape;113;p15"/>
          <p:cNvSpPr txBox="1"/>
          <p:nvPr/>
        </p:nvSpPr>
        <p:spPr>
          <a:xfrm>
            <a:off x="6564391" y="4282380"/>
            <a:ext cx="4730591" cy="3238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F8FAFC"/>
                </a:solidFill>
                <a:latin typeface="Urbanist"/>
                <a:ea typeface="Urbanist"/>
                <a:cs typeface="Urbanist"/>
                <a:sym typeface="Urbanist"/>
              </a:rPr>
              <a:t>Driving Value</a:t>
            </a:r>
            <a:endParaRPr/>
          </a:p>
        </p:txBody>
      </p:sp>
      <p:sp>
        <p:nvSpPr>
          <p:cNvPr id="114" name="Google Shape;114;p15"/>
          <p:cNvSpPr txBox="1"/>
          <p:nvPr/>
        </p:nvSpPr>
        <p:spPr>
          <a:xfrm>
            <a:off x="6677025" y="4834830"/>
            <a:ext cx="4505325" cy="6399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Consulting, negotiating, and deepening the trust with your partners.</a:t>
            </a:r>
            <a:endParaRPr/>
          </a:p>
        </p:txBody>
      </p:sp>
      <p:sp>
        <p:nvSpPr>
          <p:cNvPr id="115" name="Google Shape;115;p15"/>
          <p:cNvSpPr txBox="1"/>
          <p:nvPr/>
        </p:nvSpPr>
        <p:spPr>
          <a:xfrm>
            <a:off x="1000125" y="571500"/>
            <a:ext cx="10951368" cy="590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900" u="none" cap="none" strike="noStrike">
                <a:solidFill>
                  <a:srgbClr val="F8FAFC"/>
                </a:solidFill>
                <a:latin typeface="Urbanist"/>
                <a:ea typeface="Urbanist"/>
                <a:cs typeface="Urbanist"/>
                <a:sym typeface="Urbanist"/>
              </a:rPr>
              <a:t>THE ENERGY AUDIT</a:t>
            </a:r>
            <a:endParaRPr/>
          </a:p>
        </p:txBody>
      </p:sp>
      <p:sp>
        <p:nvSpPr>
          <p:cNvPr id="116" name="Google Shape;116;p15"/>
          <p:cNvSpPr/>
          <p:nvPr/>
        </p:nvSpPr>
        <p:spPr>
          <a:xfrm>
            <a:off x="762000" y="571500"/>
            <a:ext cx="95250" cy="590550"/>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17" name="Google Shape;117;p15" title="AtibaLogoMainColorWhite.png"/>
          <p:cNvPicPr preferRelativeResize="0"/>
          <p:nvPr/>
        </p:nvPicPr>
        <p:blipFill>
          <a:blip r:embed="rId8">
            <a:alphaModFix/>
          </a:blip>
          <a:stretch>
            <a:fillRect/>
          </a:stretch>
        </p:blipFill>
        <p:spPr>
          <a:xfrm>
            <a:off x="9515428" y="304573"/>
            <a:ext cx="2436070" cy="639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121" name="Shape 121"/>
        <p:cNvGrpSpPr/>
        <p:nvPr/>
      </p:nvGrpSpPr>
      <p:grpSpPr>
        <a:xfrm>
          <a:off x="0" y="0"/>
          <a:ext cx="0" cy="0"/>
          <a:chOff x="0" y="0"/>
          <a:chExt cx="0" cy="0"/>
        </a:xfrm>
      </p:grpSpPr>
      <p:pic>
        <p:nvPicPr>
          <p:cNvPr descr="image.png" id="122" name="Google Shape;122;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23" name="Google Shape;123;p16"/>
          <p:cNvPicPr preferRelativeResize="0"/>
          <p:nvPr/>
        </p:nvPicPr>
        <p:blipFill rotWithShape="1">
          <a:blip r:embed="rId4">
            <a:alphaModFix/>
          </a:blip>
          <a:srcRect b="0" l="0" r="0" t="0"/>
          <a:stretch/>
        </p:blipFill>
        <p:spPr>
          <a:xfrm>
            <a:off x="762000" y="2497484"/>
            <a:ext cx="2524125" cy="2882205"/>
          </a:xfrm>
          <a:prstGeom prst="rect">
            <a:avLst/>
          </a:prstGeom>
          <a:noFill/>
          <a:ln>
            <a:noFill/>
          </a:ln>
        </p:spPr>
      </p:pic>
      <p:pic>
        <p:nvPicPr>
          <p:cNvPr descr="image.png" id="124" name="Google Shape;124;p16"/>
          <p:cNvPicPr preferRelativeResize="0"/>
          <p:nvPr/>
        </p:nvPicPr>
        <p:blipFill rotWithShape="1">
          <a:blip r:embed="rId5">
            <a:alphaModFix/>
          </a:blip>
          <a:srcRect b="0" l="0" r="0" t="0"/>
          <a:stretch/>
        </p:blipFill>
        <p:spPr>
          <a:xfrm>
            <a:off x="3476625" y="2497484"/>
            <a:ext cx="2524125" cy="2882205"/>
          </a:xfrm>
          <a:prstGeom prst="rect">
            <a:avLst/>
          </a:prstGeom>
          <a:noFill/>
          <a:ln>
            <a:noFill/>
          </a:ln>
        </p:spPr>
      </p:pic>
      <p:pic>
        <p:nvPicPr>
          <p:cNvPr descr="image.png" id="125" name="Google Shape;125;p16"/>
          <p:cNvPicPr preferRelativeResize="0"/>
          <p:nvPr/>
        </p:nvPicPr>
        <p:blipFill rotWithShape="1">
          <a:blip r:embed="rId5">
            <a:alphaModFix/>
          </a:blip>
          <a:srcRect b="0" l="0" r="0" t="0"/>
          <a:stretch/>
        </p:blipFill>
        <p:spPr>
          <a:xfrm>
            <a:off x="6191250" y="2497484"/>
            <a:ext cx="2524125" cy="2882205"/>
          </a:xfrm>
          <a:prstGeom prst="rect">
            <a:avLst/>
          </a:prstGeom>
          <a:noFill/>
          <a:ln>
            <a:noFill/>
          </a:ln>
        </p:spPr>
      </p:pic>
      <p:pic>
        <p:nvPicPr>
          <p:cNvPr descr="image.png" id="126" name="Google Shape;126;p16"/>
          <p:cNvPicPr preferRelativeResize="0"/>
          <p:nvPr/>
        </p:nvPicPr>
        <p:blipFill rotWithShape="1">
          <a:blip r:embed="rId6">
            <a:alphaModFix/>
          </a:blip>
          <a:srcRect b="0" l="0" r="0" t="0"/>
          <a:stretch/>
        </p:blipFill>
        <p:spPr>
          <a:xfrm>
            <a:off x="8905875" y="2497484"/>
            <a:ext cx="2524125" cy="2882205"/>
          </a:xfrm>
          <a:prstGeom prst="rect">
            <a:avLst/>
          </a:prstGeom>
          <a:noFill/>
          <a:ln>
            <a:noFill/>
          </a:ln>
        </p:spPr>
      </p:pic>
      <p:pic>
        <p:nvPicPr>
          <p:cNvPr descr="image.png" id="127" name="Google Shape;127;p16"/>
          <p:cNvPicPr preferRelativeResize="0"/>
          <p:nvPr/>
        </p:nvPicPr>
        <p:blipFill rotWithShape="1">
          <a:blip r:embed="rId7">
            <a:alphaModFix/>
          </a:blip>
          <a:srcRect b="0" l="0" r="0" t="0"/>
          <a:stretch/>
        </p:blipFill>
        <p:spPr>
          <a:xfrm>
            <a:off x="1762125" y="2983259"/>
            <a:ext cx="523875" cy="523875"/>
          </a:xfrm>
          <a:prstGeom prst="rect">
            <a:avLst/>
          </a:prstGeom>
          <a:noFill/>
          <a:ln>
            <a:noFill/>
          </a:ln>
        </p:spPr>
      </p:pic>
      <p:sp>
        <p:nvSpPr>
          <p:cNvPr id="128" name="Google Shape;128;p16"/>
          <p:cNvSpPr txBox="1"/>
          <p:nvPr/>
        </p:nvSpPr>
        <p:spPr>
          <a:xfrm>
            <a:off x="958929" y="3792884"/>
            <a:ext cx="2130266" cy="3238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F8FAFC"/>
                </a:solidFill>
                <a:latin typeface="Urbanist"/>
                <a:ea typeface="Urbanist"/>
                <a:cs typeface="Urbanist"/>
                <a:sym typeface="Urbanist"/>
              </a:rPr>
              <a:t>Source</a:t>
            </a:r>
            <a:endParaRPr/>
          </a:p>
        </p:txBody>
      </p:sp>
      <p:sp>
        <p:nvSpPr>
          <p:cNvPr id="129" name="Google Shape;129;p16"/>
          <p:cNvSpPr txBox="1"/>
          <p:nvPr/>
        </p:nvSpPr>
        <p:spPr>
          <a:xfrm>
            <a:off x="1009650" y="4345334"/>
            <a:ext cx="2028825" cy="3199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Intent vs. Guessing</a:t>
            </a:r>
            <a:endParaRPr/>
          </a:p>
        </p:txBody>
      </p:sp>
      <p:pic>
        <p:nvPicPr>
          <p:cNvPr descr="image.png" id="130" name="Google Shape;130;p16"/>
          <p:cNvPicPr preferRelativeResize="0"/>
          <p:nvPr/>
        </p:nvPicPr>
        <p:blipFill rotWithShape="1">
          <a:blip r:embed="rId8">
            <a:alphaModFix/>
          </a:blip>
          <a:srcRect b="0" l="0" r="0" t="0"/>
          <a:stretch/>
        </p:blipFill>
        <p:spPr>
          <a:xfrm>
            <a:off x="4443412" y="2983259"/>
            <a:ext cx="590550" cy="523875"/>
          </a:xfrm>
          <a:prstGeom prst="rect">
            <a:avLst/>
          </a:prstGeom>
          <a:noFill/>
          <a:ln>
            <a:noFill/>
          </a:ln>
        </p:spPr>
      </p:pic>
      <p:sp>
        <p:nvSpPr>
          <p:cNvPr id="131" name="Google Shape;131;p16"/>
          <p:cNvSpPr txBox="1"/>
          <p:nvPr/>
        </p:nvSpPr>
        <p:spPr>
          <a:xfrm>
            <a:off x="3673554" y="3792884"/>
            <a:ext cx="2130266" cy="3238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F8FAFC"/>
                </a:solidFill>
                <a:latin typeface="Urbanist"/>
                <a:ea typeface="Urbanist"/>
                <a:cs typeface="Urbanist"/>
                <a:sym typeface="Urbanist"/>
              </a:rPr>
              <a:t>Orchestrate</a:t>
            </a:r>
            <a:endParaRPr/>
          </a:p>
        </p:txBody>
      </p:sp>
      <p:sp>
        <p:nvSpPr>
          <p:cNvPr id="132" name="Google Shape;132;p16"/>
          <p:cNvSpPr txBox="1"/>
          <p:nvPr/>
        </p:nvSpPr>
        <p:spPr>
          <a:xfrm>
            <a:off x="3724275" y="4345334"/>
            <a:ext cx="2028825" cy="3199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Personalized Scale</a:t>
            </a:r>
            <a:endParaRPr/>
          </a:p>
        </p:txBody>
      </p:sp>
      <p:pic>
        <p:nvPicPr>
          <p:cNvPr descr="image.png" id="133" name="Google Shape;133;p16"/>
          <p:cNvPicPr preferRelativeResize="0"/>
          <p:nvPr/>
        </p:nvPicPr>
        <p:blipFill rotWithShape="1">
          <a:blip r:embed="rId9">
            <a:alphaModFix/>
          </a:blip>
          <a:srcRect b="0" l="0" r="0" t="0"/>
          <a:stretch/>
        </p:blipFill>
        <p:spPr>
          <a:xfrm>
            <a:off x="7191375" y="2983259"/>
            <a:ext cx="523875" cy="523875"/>
          </a:xfrm>
          <a:prstGeom prst="rect">
            <a:avLst/>
          </a:prstGeom>
          <a:noFill/>
          <a:ln>
            <a:noFill/>
          </a:ln>
        </p:spPr>
      </p:pic>
      <p:sp>
        <p:nvSpPr>
          <p:cNvPr id="134" name="Google Shape;134;p16"/>
          <p:cNvSpPr txBox="1"/>
          <p:nvPr/>
        </p:nvSpPr>
        <p:spPr>
          <a:xfrm>
            <a:off x="6388179" y="3792884"/>
            <a:ext cx="2130266" cy="3238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F8FAFC"/>
                </a:solidFill>
                <a:latin typeface="Urbanist"/>
                <a:ea typeface="Urbanist"/>
                <a:cs typeface="Urbanist"/>
                <a:sym typeface="Urbanist"/>
              </a:rPr>
              <a:t>Advance</a:t>
            </a:r>
            <a:endParaRPr/>
          </a:p>
        </p:txBody>
      </p:sp>
      <p:sp>
        <p:nvSpPr>
          <p:cNvPr id="135" name="Google Shape;135;p16"/>
          <p:cNvSpPr txBox="1"/>
          <p:nvPr/>
        </p:nvSpPr>
        <p:spPr>
          <a:xfrm>
            <a:off x="6438900" y="4345334"/>
            <a:ext cx="2028825" cy="3199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Deal Intelligence</a:t>
            </a:r>
            <a:endParaRPr/>
          </a:p>
        </p:txBody>
      </p:sp>
      <p:pic>
        <p:nvPicPr>
          <p:cNvPr descr="image.png" id="136" name="Google Shape;136;p16"/>
          <p:cNvPicPr preferRelativeResize="0"/>
          <p:nvPr/>
        </p:nvPicPr>
        <p:blipFill rotWithShape="1">
          <a:blip r:embed="rId10">
            <a:alphaModFix/>
          </a:blip>
          <a:srcRect b="0" l="0" r="0" t="0"/>
          <a:stretch/>
        </p:blipFill>
        <p:spPr>
          <a:xfrm>
            <a:off x="9906000" y="2983259"/>
            <a:ext cx="523875" cy="523875"/>
          </a:xfrm>
          <a:prstGeom prst="rect">
            <a:avLst/>
          </a:prstGeom>
          <a:noFill/>
          <a:ln>
            <a:noFill/>
          </a:ln>
        </p:spPr>
      </p:pic>
      <p:sp>
        <p:nvSpPr>
          <p:cNvPr id="137" name="Google Shape;137;p16"/>
          <p:cNvSpPr txBox="1"/>
          <p:nvPr/>
        </p:nvSpPr>
        <p:spPr>
          <a:xfrm>
            <a:off x="9102804" y="3792884"/>
            <a:ext cx="2130266" cy="3238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100" u="none" cap="none" strike="noStrike">
                <a:solidFill>
                  <a:srgbClr val="F8FAFC"/>
                </a:solidFill>
                <a:latin typeface="Urbanist"/>
                <a:ea typeface="Urbanist"/>
                <a:cs typeface="Urbanist"/>
                <a:sym typeface="Urbanist"/>
              </a:rPr>
              <a:t>Retain</a:t>
            </a:r>
            <a:endParaRPr/>
          </a:p>
        </p:txBody>
      </p:sp>
      <p:sp>
        <p:nvSpPr>
          <p:cNvPr id="138" name="Google Shape;138;p16"/>
          <p:cNvSpPr txBox="1"/>
          <p:nvPr/>
        </p:nvSpPr>
        <p:spPr>
          <a:xfrm>
            <a:off x="9153525" y="4345334"/>
            <a:ext cx="2028825" cy="3199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Proactive Care</a:t>
            </a:r>
            <a:endParaRPr/>
          </a:p>
        </p:txBody>
      </p:sp>
      <p:sp>
        <p:nvSpPr>
          <p:cNvPr id="139" name="Google Shape;139;p16"/>
          <p:cNvSpPr txBox="1"/>
          <p:nvPr/>
        </p:nvSpPr>
        <p:spPr>
          <a:xfrm>
            <a:off x="1000125" y="571500"/>
            <a:ext cx="10951368" cy="590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900" u="none" cap="none" strike="noStrike">
                <a:solidFill>
                  <a:srgbClr val="F8FAFC"/>
                </a:solidFill>
                <a:latin typeface="Urbanist"/>
                <a:ea typeface="Urbanist"/>
                <a:cs typeface="Urbanist"/>
                <a:sym typeface="Urbanist"/>
              </a:rPr>
              <a:t>THE S.O.A.R. FRAMEWORK</a:t>
            </a:r>
            <a:endParaRPr/>
          </a:p>
        </p:txBody>
      </p:sp>
      <p:sp>
        <p:nvSpPr>
          <p:cNvPr id="140" name="Google Shape;140;p16"/>
          <p:cNvSpPr/>
          <p:nvPr/>
        </p:nvSpPr>
        <p:spPr>
          <a:xfrm>
            <a:off x="762000" y="571500"/>
            <a:ext cx="95250" cy="590550"/>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41" name="Google Shape;141;p16" title="AtibaLogoMainColorWhite.png"/>
          <p:cNvPicPr preferRelativeResize="0"/>
          <p:nvPr/>
        </p:nvPicPr>
        <p:blipFill>
          <a:blip r:embed="rId11">
            <a:alphaModFix/>
          </a:blip>
          <a:stretch>
            <a:fillRect/>
          </a:stretch>
        </p:blipFill>
        <p:spPr>
          <a:xfrm>
            <a:off x="9515428" y="304573"/>
            <a:ext cx="2436070" cy="639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145" name="Shape 145"/>
        <p:cNvGrpSpPr/>
        <p:nvPr/>
      </p:nvGrpSpPr>
      <p:grpSpPr>
        <a:xfrm>
          <a:off x="0" y="0"/>
          <a:ext cx="0" cy="0"/>
          <a:chOff x="0" y="0"/>
          <a:chExt cx="0" cy="0"/>
        </a:xfrm>
      </p:grpSpPr>
      <p:pic>
        <p:nvPicPr>
          <p:cNvPr descr="image.png" id="146" name="Google Shape;14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7" name="Google Shape;147;p17"/>
          <p:cNvSpPr txBox="1"/>
          <p:nvPr/>
        </p:nvSpPr>
        <p:spPr>
          <a:xfrm>
            <a:off x="495300" y="2002184"/>
            <a:ext cx="11201400" cy="12668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8250" u="none" cap="none" strike="noStrike">
                <a:solidFill>
                  <a:srgbClr val="EC4899"/>
                </a:solidFill>
                <a:latin typeface="Urbanist"/>
                <a:ea typeface="Urbanist"/>
                <a:cs typeface="Urbanist"/>
                <a:sym typeface="Urbanist"/>
              </a:rPr>
              <a:t>PHASE 1: SOURCE</a:t>
            </a:r>
            <a:endParaRPr/>
          </a:p>
        </p:txBody>
      </p:sp>
      <p:sp>
        <p:nvSpPr>
          <p:cNvPr id="148" name="Google Shape;148;p17"/>
          <p:cNvSpPr/>
          <p:nvPr/>
        </p:nvSpPr>
        <p:spPr>
          <a:xfrm>
            <a:off x="5381625" y="3650009"/>
            <a:ext cx="1428750" cy="47625"/>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9" name="Google Shape;149;p17"/>
          <p:cNvSpPr txBox="1"/>
          <p:nvPr/>
        </p:nvSpPr>
        <p:spPr>
          <a:xfrm>
            <a:off x="762000" y="4307234"/>
            <a:ext cx="10668000" cy="3199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Stop Searching; Start Finding</a:t>
            </a:r>
            <a:endParaRPr/>
          </a:p>
        </p:txBody>
      </p:sp>
      <p:pic>
        <p:nvPicPr>
          <p:cNvPr id="150" name="Google Shape;150;p17" title="AtibaLogoMainColorWhite.png"/>
          <p:cNvPicPr preferRelativeResize="0"/>
          <p:nvPr/>
        </p:nvPicPr>
        <p:blipFill>
          <a:blip r:embed="rId4">
            <a:alphaModFix/>
          </a:blip>
          <a:stretch>
            <a:fillRect/>
          </a:stretch>
        </p:blipFill>
        <p:spPr>
          <a:xfrm>
            <a:off x="9515428" y="304573"/>
            <a:ext cx="2436070" cy="639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154" name="Shape 154"/>
        <p:cNvGrpSpPr/>
        <p:nvPr/>
      </p:nvGrpSpPr>
      <p:grpSpPr>
        <a:xfrm>
          <a:off x="0" y="0"/>
          <a:ext cx="0" cy="0"/>
          <a:chOff x="0" y="0"/>
          <a:chExt cx="0" cy="0"/>
        </a:xfrm>
      </p:grpSpPr>
      <p:pic>
        <p:nvPicPr>
          <p:cNvPr descr="image.png" id="155" name="Google Shape;155;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56" name="Google Shape;156;p18"/>
          <p:cNvPicPr preferRelativeResize="0"/>
          <p:nvPr/>
        </p:nvPicPr>
        <p:blipFill rotWithShape="1">
          <a:blip r:embed="rId4">
            <a:alphaModFix/>
          </a:blip>
          <a:srcRect b="0" l="0" r="0" t="0"/>
          <a:stretch/>
        </p:blipFill>
        <p:spPr>
          <a:xfrm>
            <a:off x="762000" y="1590675"/>
            <a:ext cx="5000625" cy="1887735"/>
          </a:xfrm>
          <a:prstGeom prst="rect">
            <a:avLst/>
          </a:prstGeom>
          <a:noFill/>
          <a:ln>
            <a:noFill/>
          </a:ln>
        </p:spPr>
      </p:pic>
      <p:pic>
        <p:nvPicPr>
          <p:cNvPr descr="image.png" id="157" name="Google Shape;157;p18"/>
          <p:cNvPicPr preferRelativeResize="0"/>
          <p:nvPr/>
        </p:nvPicPr>
        <p:blipFill rotWithShape="1">
          <a:blip r:embed="rId5">
            <a:alphaModFix/>
          </a:blip>
          <a:srcRect b="0" l="0" r="0" t="0"/>
          <a:stretch/>
        </p:blipFill>
        <p:spPr>
          <a:xfrm>
            <a:off x="762000" y="3716535"/>
            <a:ext cx="5000625" cy="2207716"/>
          </a:xfrm>
          <a:prstGeom prst="rect">
            <a:avLst/>
          </a:prstGeom>
          <a:noFill/>
          <a:ln>
            <a:noFill/>
          </a:ln>
        </p:spPr>
      </p:pic>
      <p:sp>
        <p:nvSpPr>
          <p:cNvPr id="158" name="Google Shape;158;p18"/>
          <p:cNvSpPr txBox="1"/>
          <p:nvPr/>
        </p:nvSpPr>
        <p:spPr>
          <a:xfrm>
            <a:off x="762000" y="6210000"/>
            <a:ext cx="59814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1" lang="en-US" sz="1800" u="none" cap="none" strike="noStrike">
                <a:solidFill>
                  <a:srgbClr val="94A3B8"/>
                </a:solidFill>
                <a:latin typeface="Lato"/>
                <a:ea typeface="Lato"/>
                <a:cs typeface="Lato"/>
                <a:sym typeface="Lato"/>
              </a:rPr>
              <a:t>"The tools you already have are now 'Signal Detectors.'"</a:t>
            </a:r>
            <a:endParaRPr/>
          </a:p>
        </p:txBody>
      </p:sp>
      <p:sp>
        <p:nvSpPr>
          <p:cNvPr id="159" name="Google Shape;159;p18"/>
          <p:cNvSpPr txBox="1"/>
          <p:nvPr/>
        </p:nvSpPr>
        <p:spPr>
          <a:xfrm>
            <a:off x="1104900" y="1876425"/>
            <a:ext cx="4590573"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EC4899"/>
                </a:solidFill>
                <a:latin typeface="Urbanist"/>
                <a:ea typeface="Urbanist"/>
                <a:cs typeface="Urbanist"/>
                <a:sym typeface="Urbanist"/>
              </a:rPr>
              <a:t>The Problem: Blind Prospecting</a:t>
            </a:r>
            <a:endParaRPr/>
          </a:p>
        </p:txBody>
      </p:sp>
      <p:sp>
        <p:nvSpPr>
          <p:cNvPr id="160" name="Google Shape;160;p18"/>
          <p:cNvSpPr txBox="1"/>
          <p:nvPr/>
        </p:nvSpPr>
        <p:spPr>
          <a:xfrm>
            <a:off x="1104900" y="2324100"/>
            <a:ext cx="4371975" cy="6399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Wasting hours on cold leads who aren't in a "buying window."</a:t>
            </a:r>
            <a:endParaRPr/>
          </a:p>
        </p:txBody>
      </p:sp>
      <p:sp>
        <p:nvSpPr>
          <p:cNvPr id="161" name="Google Shape;161;p18"/>
          <p:cNvSpPr txBox="1"/>
          <p:nvPr/>
        </p:nvSpPr>
        <p:spPr>
          <a:xfrm>
            <a:off x="1104900" y="4002285"/>
            <a:ext cx="4590573"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10B981"/>
                </a:solidFill>
                <a:latin typeface="Urbanist"/>
                <a:ea typeface="Urbanist"/>
                <a:cs typeface="Urbanist"/>
                <a:sym typeface="Urbanist"/>
              </a:rPr>
              <a:t>The Solution: LinkedIn &amp; Google</a:t>
            </a:r>
            <a:endParaRPr/>
          </a:p>
        </p:txBody>
      </p:sp>
      <p:sp>
        <p:nvSpPr>
          <p:cNvPr id="162" name="Google Shape;162;p18"/>
          <p:cNvSpPr txBox="1"/>
          <p:nvPr/>
        </p:nvSpPr>
        <p:spPr>
          <a:xfrm>
            <a:off x="1104900" y="4449960"/>
            <a:ext cx="4371975" cy="95994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CBD5E1"/>
                </a:solidFill>
                <a:latin typeface="Lato"/>
                <a:ea typeface="Lato"/>
                <a:cs typeface="Lato"/>
                <a:sym typeface="Lato"/>
              </a:rPr>
              <a:t>Sales Navigator</a:t>
            </a:r>
            <a:r>
              <a:rPr b="0" i="0" lang="en-US" sz="1800" u="none" cap="none" strike="noStrike">
                <a:solidFill>
                  <a:srgbClr val="CBD5E1"/>
                </a:solidFill>
                <a:latin typeface="Lato"/>
                <a:ea typeface="Lato"/>
                <a:cs typeface="Lato"/>
                <a:sym typeface="Lato"/>
              </a:rPr>
              <a:t> uses AI to flag job changes. </a:t>
            </a:r>
            <a:r>
              <a:rPr b="1" i="0" lang="en-US" sz="1800" u="none" cap="none" strike="noStrike">
                <a:solidFill>
                  <a:srgbClr val="CBD5E1"/>
                </a:solidFill>
                <a:latin typeface="Lato"/>
                <a:ea typeface="Lato"/>
                <a:cs typeface="Lato"/>
                <a:sym typeface="Lato"/>
              </a:rPr>
              <a:t>Google Alerts</a:t>
            </a:r>
            <a:r>
              <a:rPr b="0" i="0" lang="en-US" sz="1800" u="none" cap="none" strike="noStrike">
                <a:solidFill>
                  <a:srgbClr val="CBD5E1"/>
                </a:solidFill>
                <a:latin typeface="Lato"/>
                <a:ea typeface="Lato"/>
                <a:cs typeface="Lato"/>
                <a:sym typeface="Lato"/>
              </a:rPr>
              <a:t> monitors for local business growth signals automatically.</a:t>
            </a:r>
            <a:endParaRPr/>
          </a:p>
        </p:txBody>
      </p:sp>
      <p:sp>
        <p:nvSpPr>
          <p:cNvPr id="163" name="Google Shape;163;p18"/>
          <p:cNvSpPr txBox="1"/>
          <p:nvPr/>
        </p:nvSpPr>
        <p:spPr>
          <a:xfrm>
            <a:off x="1000125" y="571500"/>
            <a:ext cx="10951500" cy="600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900" u="none" cap="none" strike="noStrike">
                <a:solidFill>
                  <a:srgbClr val="F8FAFC"/>
                </a:solidFill>
                <a:latin typeface="Urbanist"/>
                <a:ea typeface="Urbanist"/>
                <a:cs typeface="Urbanist"/>
                <a:sym typeface="Urbanist"/>
              </a:rPr>
              <a:t>SOURCING </a:t>
            </a:r>
            <a:r>
              <a:rPr b="1" lang="en-US" sz="3900">
                <a:solidFill>
                  <a:srgbClr val="F8FAFC"/>
                </a:solidFill>
                <a:latin typeface="Urbanist"/>
                <a:ea typeface="Urbanist"/>
                <a:cs typeface="Urbanist"/>
                <a:sym typeface="Urbanist"/>
              </a:rPr>
              <a:t>WITH </a:t>
            </a:r>
            <a:r>
              <a:rPr b="1" i="0" lang="en-US" sz="3900" u="none" cap="none" strike="noStrike">
                <a:solidFill>
                  <a:srgbClr val="F8FAFC"/>
                </a:solidFill>
                <a:latin typeface="Urbanist"/>
                <a:ea typeface="Urbanist"/>
                <a:cs typeface="Urbanist"/>
                <a:sym typeface="Urbanist"/>
              </a:rPr>
              <a:t>INTENT</a:t>
            </a:r>
            <a:endParaRPr/>
          </a:p>
        </p:txBody>
      </p:sp>
      <p:sp>
        <p:nvSpPr>
          <p:cNvPr id="164" name="Google Shape;164;p18"/>
          <p:cNvSpPr/>
          <p:nvPr/>
        </p:nvSpPr>
        <p:spPr>
          <a:xfrm>
            <a:off x="762000" y="571500"/>
            <a:ext cx="95250" cy="590550"/>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65" name="Google Shape;165;p18" title="AtibaLogoMainColorWhite.png"/>
          <p:cNvPicPr preferRelativeResize="0"/>
          <p:nvPr/>
        </p:nvPicPr>
        <p:blipFill>
          <a:blip r:embed="rId6">
            <a:alphaModFix/>
          </a:blip>
          <a:stretch>
            <a:fillRect/>
          </a:stretch>
        </p:blipFill>
        <p:spPr>
          <a:xfrm>
            <a:off x="9515428" y="304573"/>
            <a:ext cx="2436070" cy="639950"/>
          </a:xfrm>
          <a:prstGeom prst="rect">
            <a:avLst/>
          </a:prstGeom>
          <a:noFill/>
          <a:ln>
            <a:noFill/>
          </a:ln>
        </p:spPr>
      </p:pic>
      <p:pic>
        <p:nvPicPr>
          <p:cNvPr descr="I need an image to represent sourcing with intent. It should be relate to sales navigator and google alerts. Something about a person searching the right place at the right time to find what they need instead of searching blindly" id="166" name="Google Shape;166;p18"/>
          <p:cNvPicPr preferRelativeResize="0"/>
          <p:nvPr/>
        </p:nvPicPr>
        <p:blipFill rotWithShape="1">
          <a:blip r:embed="rId7">
            <a:alphaModFix/>
          </a:blip>
          <a:srcRect b="25518" l="0" r="0" t="9483"/>
          <a:stretch/>
        </p:blipFill>
        <p:spPr>
          <a:xfrm>
            <a:off x="6840950" y="1590675"/>
            <a:ext cx="4743945" cy="4619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170" name="Shape 170"/>
        <p:cNvGrpSpPr/>
        <p:nvPr/>
      </p:nvGrpSpPr>
      <p:grpSpPr>
        <a:xfrm>
          <a:off x="0" y="0"/>
          <a:ext cx="0" cy="0"/>
          <a:chOff x="0" y="0"/>
          <a:chExt cx="0" cy="0"/>
        </a:xfrm>
      </p:grpSpPr>
      <p:pic>
        <p:nvPicPr>
          <p:cNvPr descr="image.png" id="171" name="Google Shape;171;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2" name="Google Shape;172;p19"/>
          <p:cNvSpPr txBox="1"/>
          <p:nvPr/>
        </p:nvSpPr>
        <p:spPr>
          <a:xfrm>
            <a:off x="495300" y="1368772"/>
            <a:ext cx="11201400" cy="25336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8250" u="none" cap="none" strike="noStrike">
                <a:solidFill>
                  <a:srgbClr val="EC4899"/>
                </a:solidFill>
                <a:latin typeface="Urbanist"/>
                <a:ea typeface="Urbanist"/>
                <a:cs typeface="Urbanist"/>
                <a:sym typeface="Urbanist"/>
              </a:rPr>
              <a:t>PHASE 2: ORCHESTRATE</a:t>
            </a:r>
            <a:endParaRPr/>
          </a:p>
        </p:txBody>
      </p:sp>
      <p:sp>
        <p:nvSpPr>
          <p:cNvPr id="173" name="Google Shape;173;p19"/>
          <p:cNvSpPr/>
          <p:nvPr/>
        </p:nvSpPr>
        <p:spPr>
          <a:xfrm>
            <a:off x="5381625" y="4283422"/>
            <a:ext cx="1428750" cy="47625"/>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4" name="Google Shape;174;p19"/>
          <p:cNvSpPr txBox="1"/>
          <p:nvPr/>
        </p:nvSpPr>
        <p:spPr>
          <a:xfrm>
            <a:off x="762000" y="4940647"/>
            <a:ext cx="10668000" cy="3199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Communication at Scale</a:t>
            </a:r>
            <a:endParaRPr/>
          </a:p>
        </p:txBody>
      </p:sp>
      <p:pic>
        <p:nvPicPr>
          <p:cNvPr id="175" name="Google Shape;175;p19" title="AtibaLogoMainColorWhite.png"/>
          <p:cNvPicPr preferRelativeResize="0"/>
          <p:nvPr/>
        </p:nvPicPr>
        <p:blipFill>
          <a:blip r:embed="rId4">
            <a:alphaModFix/>
          </a:blip>
          <a:stretch>
            <a:fillRect/>
          </a:stretch>
        </p:blipFill>
        <p:spPr>
          <a:xfrm>
            <a:off x="9515428" y="304573"/>
            <a:ext cx="2436070" cy="63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179" name="Shape 179"/>
        <p:cNvGrpSpPr/>
        <p:nvPr/>
      </p:nvGrpSpPr>
      <p:grpSpPr>
        <a:xfrm>
          <a:off x="0" y="0"/>
          <a:ext cx="0" cy="0"/>
          <a:chOff x="0" y="0"/>
          <a:chExt cx="0" cy="0"/>
        </a:xfrm>
      </p:grpSpPr>
      <p:pic>
        <p:nvPicPr>
          <p:cNvPr descr="image.png" id="180" name="Google Shape;180;p2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81" name="Google Shape;181;p20"/>
          <p:cNvPicPr preferRelativeResize="0"/>
          <p:nvPr/>
        </p:nvPicPr>
        <p:blipFill rotWithShape="1">
          <a:blip r:embed="rId4">
            <a:alphaModFix/>
          </a:blip>
          <a:srcRect b="0" l="0" r="0" t="0"/>
          <a:stretch/>
        </p:blipFill>
        <p:spPr>
          <a:xfrm>
            <a:off x="762000" y="1590675"/>
            <a:ext cx="5000625" cy="1983825"/>
          </a:xfrm>
          <a:prstGeom prst="rect">
            <a:avLst/>
          </a:prstGeom>
          <a:noFill/>
          <a:ln>
            <a:noFill/>
          </a:ln>
        </p:spPr>
      </p:pic>
      <p:pic>
        <p:nvPicPr>
          <p:cNvPr descr="image.png" id="182" name="Google Shape;182;p20"/>
          <p:cNvPicPr preferRelativeResize="0"/>
          <p:nvPr/>
        </p:nvPicPr>
        <p:blipFill rotWithShape="1">
          <a:blip r:embed="rId5">
            <a:alphaModFix/>
          </a:blip>
          <a:srcRect b="0" l="0" r="0" t="0"/>
          <a:stretch/>
        </p:blipFill>
        <p:spPr>
          <a:xfrm>
            <a:off x="762000" y="4036525"/>
            <a:ext cx="5000625" cy="2207700"/>
          </a:xfrm>
          <a:prstGeom prst="rect">
            <a:avLst/>
          </a:prstGeom>
          <a:noFill/>
          <a:ln>
            <a:noFill/>
          </a:ln>
        </p:spPr>
      </p:pic>
      <p:sp>
        <p:nvSpPr>
          <p:cNvPr id="183" name="Google Shape;183;p20"/>
          <p:cNvSpPr txBox="1"/>
          <p:nvPr/>
        </p:nvSpPr>
        <p:spPr>
          <a:xfrm>
            <a:off x="762000" y="6435925"/>
            <a:ext cx="6723900" cy="27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94A3B8"/>
                </a:solidFill>
                <a:latin typeface="Lato"/>
                <a:ea typeface="Lato"/>
                <a:cs typeface="Lato"/>
                <a:sym typeface="Lato"/>
              </a:rPr>
              <a:t>"Let AI draft the 80% so you can polish the 20% that builds trust."</a:t>
            </a:r>
            <a:endParaRPr/>
          </a:p>
        </p:txBody>
      </p:sp>
      <p:sp>
        <p:nvSpPr>
          <p:cNvPr id="184" name="Google Shape;184;p20"/>
          <p:cNvSpPr txBox="1"/>
          <p:nvPr/>
        </p:nvSpPr>
        <p:spPr>
          <a:xfrm>
            <a:off x="1104900" y="1876425"/>
            <a:ext cx="4590573"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EC4899"/>
                </a:solidFill>
                <a:latin typeface="Urbanist"/>
                <a:ea typeface="Urbanist"/>
                <a:cs typeface="Urbanist"/>
                <a:sym typeface="Urbanist"/>
              </a:rPr>
              <a:t>The Problem: Follow-up Fatigue</a:t>
            </a:r>
            <a:endParaRPr/>
          </a:p>
        </p:txBody>
      </p:sp>
      <p:sp>
        <p:nvSpPr>
          <p:cNvPr id="185" name="Google Shape;185;p20"/>
          <p:cNvSpPr txBox="1"/>
          <p:nvPr/>
        </p:nvSpPr>
        <p:spPr>
          <a:xfrm>
            <a:off x="1104900" y="2324100"/>
            <a:ext cx="4371900" cy="105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Valuable leads falling through the cracks because you're too busy to type "personalized" follow-ups.</a:t>
            </a:r>
            <a:endParaRPr/>
          </a:p>
        </p:txBody>
      </p:sp>
      <p:sp>
        <p:nvSpPr>
          <p:cNvPr id="186" name="Google Shape;186;p20"/>
          <p:cNvSpPr txBox="1"/>
          <p:nvPr/>
        </p:nvSpPr>
        <p:spPr>
          <a:xfrm>
            <a:off x="1104900" y="4322266"/>
            <a:ext cx="4590573" cy="2190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10B981"/>
                </a:solidFill>
                <a:latin typeface="Urbanist"/>
                <a:ea typeface="Urbanist"/>
                <a:cs typeface="Urbanist"/>
                <a:sym typeface="Urbanist"/>
              </a:rPr>
              <a:t>The Solution: HubSpot &amp; Gemini</a:t>
            </a:r>
            <a:endParaRPr/>
          </a:p>
        </p:txBody>
      </p:sp>
      <p:sp>
        <p:nvSpPr>
          <p:cNvPr id="187" name="Google Shape;187;p20"/>
          <p:cNvSpPr txBox="1"/>
          <p:nvPr/>
        </p:nvSpPr>
        <p:spPr>
          <a:xfrm>
            <a:off x="1104900" y="4769941"/>
            <a:ext cx="4371900" cy="960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CBD5E1"/>
                </a:solidFill>
                <a:latin typeface="Lato"/>
                <a:ea typeface="Lato"/>
                <a:cs typeface="Lato"/>
                <a:sym typeface="Lato"/>
              </a:rPr>
              <a:t>HubSpot</a:t>
            </a:r>
            <a:r>
              <a:rPr b="0" i="0" lang="en-US" sz="1800" u="none" cap="none" strike="noStrike">
                <a:solidFill>
                  <a:srgbClr val="CBD5E1"/>
                </a:solidFill>
                <a:latin typeface="Lato"/>
                <a:ea typeface="Lato"/>
                <a:cs typeface="Lato"/>
                <a:sym typeface="Lato"/>
              </a:rPr>
              <a:t> automates timing. </a:t>
            </a:r>
            <a:r>
              <a:rPr b="1" i="0" lang="en-US" sz="1800" u="none" cap="none" strike="noStrike">
                <a:solidFill>
                  <a:srgbClr val="CBD5E1"/>
                </a:solidFill>
                <a:latin typeface="Lato"/>
                <a:ea typeface="Lato"/>
                <a:cs typeface="Lato"/>
                <a:sym typeface="Lato"/>
              </a:rPr>
              <a:t>Google Gemini</a:t>
            </a:r>
            <a:r>
              <a:rPr b="0" i="0" lang="en-US" sz="1800" u="none" cap="none" strike="noStrike">
                <a:solidFill>
                  <a:srgbClr val="CBD5E1"/>
                </a:solidFill>
                <a:latin typeface="Lato"/>
                <a:ea typeface="Lato"/>
                <a:cs typeface="Lato"/>
                <a:sym typeface="Lato"/>
              </a:rPr>
              <a:t> in Gmail drafts contextual replies based on previous email threads.</a:t>
            </a:r>
            <a:endParaRPr/>
          </a:p>
        </p:txBody>
      </p:sp>
      <p:sp>
        <p:nvSpPr>
          <p:cNvPr id="188" name="Google Shape;188;p20"/>
          <p:cNvSpPr txBox="1"/>
          <p:nvPr/>
        </p:nvSpPr>
        <p:spPr>
          <a:xfrm>
            <a:off x="1000125" y="571500"/>
            <a:ext cx="10951500" cy="600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900" u="none" cap="none" strike="noStrike">
                <a:solidFill>
                  <a:srgbClr val="F8FAFC"/>
                </a:solidFill>
                <a:latin typeface="Urbanist"/>
                <a:ea typeface="Urbanist"/>
                <a:cs typeface="Urbanist"/>
                <a:sym typeface="Urbanist"/>
              </a:rPr>
              <a:t>ORCHESTRAT</a:t>
            </a:r>
            <a:r>
              <a:rPr b="1" lang="en-US" sz="3900">
                <a:solidFill>
                  <a:srgbClr val="F8FAFC"/>
                </a:solidFill>
                <a:latin typeface="Urbanist"/>
                <a:ea typeface="Urbanist"/>
                <a:cs typeface="Urbanist"/>
                <a:sym typeface="Urbanist"/>
              </a:rPr>
              <a:t>E</a:t>
            </a:r>
            <a:r>
              <a:rPr b="1" i="0" lang="en-US" sz="3900" u="none" cap="none" strike="noStrike">
                <a:solidFill>
                  <a:srgbClr val="F8FAFC"/>
                </a:solidFill>
                <a:latin typeface="Urbanist"/>
                <a:ea typeface="Urbanist"/>
                <a:cs typeface="Urbanist"/>
                <a:sym typeface="Urbanist"/>
              </a:rPr>
              <a:t> THE "HUMAN" </a:t>
            </a:r>
            <a:r>
              <a:rPr b="1" lang="en-US" sz="3900">
                <a:solidFill>
                  <a:srgbClr val="F8FAFC"/>
                </a:solidFill>
                <a:latin typeface="Urbanist"/>
                <a:ea typeface="Urbanist"/>
                <a:cs typeface="Urbanist"/>
                <a:sym typeface="Urbanist"/>
              </a:rPr>
              <a:t>EMAIL</a:t>
            </a:r>
            <a:endParaRPr/>
          </a:p>
        </p:txBody>
      </p:sp>
      <p:sp>
        <p:nvSpPr>
          <p:cNvPr id="189" name="Google Shape;189;p20"/>
          <p:cNvSpPr/>
          <p:nvPr/>
        </p:nvSpPr>
        <p:spPr>
          <a:xfrm>
            <a:off x="762000" y="571500"/>
            <a:ext cx="95250" cy="590550"/>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90" name="Google Shape;190;p20" title="AtibaLogoMainColorWhite.png"/>
          <p:cNvPicPr preferRelativeResize="0"/>
          <p:nvPr/>
        </p:nvPicPr>
        <p:blipFill>
          <a:blip r:embed="rId6">
            <a:alphaModFix/>
          </a:blip>
          <a:stretch>
            <a:fillRect/>
          </a:stretch>
        </p:blipFill>
        <p:spPr>
          <a:xfrm>
            <a:off x="9515428" y="304573"/>
            <a:ext cx="2436070" cy="639950"/>
          </a:xfrm>
          <a:prstGeom prst="rect">
            <a:avLst/>
          </a:prstGeom>
          <a:noFill/>
          <a:ln>
            <a:noFill/>
          </a:ln>
        </p:spPr>
      </p:pic>
      <p:pic>
        <p:nvPicPr>
          <p:cNvPr id="191" name="Google Shape;191;p20"/>
          <p:cNvPicPr preferRelativeResize="0"/>
          <p:nvPr/>
        </p:nvPicPr>
        <p:blipFill>
          <a:blip r:embed="rId7">
            <a:alphaModFix/>
          </a:blip>
          <a:stretch>
            <a:fillRect/>
          </a:stretch>
        </p:blipFill>
        <p:spPr>
          <a:xfrm>
            <a:off x="6220550" y="1590675"/>
            <a:ext cx="5506150" cy="4129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20617"/>
        </a:solidFill>
      </p:bgPr>
    </p:bg>
    <p:spTree>
      <p:nvGrpSpPr>
        <p:cNvPr id="195" name="Shape 195"/>
        <p:cNvGrpSpPr/>
        <p:nvPr/>
      </p:nvGrpSpPr>
      <p:grpSpPr>
        <a:xfrm>
          <a:off x="0" y="0"/>
          <a:ext cx="0" cy="0"/>
          <a:chOff x="0" y="0"/>
          <a:chExt cx="0" cy="0"/>
        </a:xfrm>
      </p:grpSpPr>
      <p:pic>
        <p:nvPicPr>
          <p:cNvPr descr="image.png" id="196" name="Google Shape;196;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7" name="Google Shape;197;p21"/>
          <p:cNvSpPr txBox="1"/>
          <p:nvPr/>
        </p:nvSpPr>
        <p:spPr>
          <a:xfrm>
            <a:off x="495300" y="2002184"/>
            <a:ext cx="11201400" cy="12668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8250" u="none" cap="none" strike="noStrike">
                <a:solidFill>
                  <a:srgbClr val="EC4899"/>
                </a:solidFill>
                <a:latin typeface="Urbanist"/>
                <a:ea typeface="Urbanist"/>
                <a:cs typeface="Urbanist"/>
                <a:sym typeface="Urbanist"/>
              </a:rPr>
              <a:t>PHASE 3: ADVANCE</a:t>
            </a:r>
            <a:endParaRPr/>
          </a:p>
        </p:txBody>
      </p:sp>
      <p:sp>
        <p:nvSpPr>
          <p:cNvPr id="198" name="Google Shape;198;p21"/>
          <p:cNvSpPr/>
          <p:nvPr/>
        </p:nvSpPr>
        <p:spPr>
          <a:xfrm>
            <a:off x="5381625" y="3650009"/>
            <a:ext cx="1428750" cy="47625"/>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9" name="Google Shape;199;p21"/>
          <p:cNvSpPr txBox="1"/>
          <p:nvPr/>
        </p:nvSpPr>
        <p:spPr>
          <a:xfrm>
            <a:off x="762000" y="4307234"/>
            <a:ext cx="10668000" cy="3199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CBD5E1"/>
                </a:solidFill>
                <a:latin typeface="Lato"/>
                <a:ea typeface="Lato"/>
                <a:cs typeface="Lato"/>
                <a:sym typeface="Lato"/>
              </a:rPr>
              <a:t>Deal IQ &amp; Negotiation</a:t>
            </a:r>
            <a:endParaRPr/>
          </a:p>
        </p:txBody>
      </p:sp>
      <p:pic>
        <p:nvPicPr>
          <p:cNvPr id="200" name="Google Shape;200;p21" title="AtibaLogoMainColorWhite.png"/>
          <p:cNvPicPr preferRelativeResize="0"/>
          <p:nvPr/>
        </p:nvPicPr>
        <p:blipFill>
          <a:blip r:embed="rId4">
            <a:alphaModFix/>
          </a:blip>
          <a:stretch>
            <a:fillRect/>
          </a:stretch>
        </p:blipFill>
        <p:spPr>
          <a:xfrm>
            <a:off x="9515428" y="304573"/>
            <a:ext cx="2436070" cy="639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